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7"/>
  </p:notesMasterIdLst>
  <p:sldIdLst>
    <p:sldId id="256" r:id="rId2"/>
    <p:sldId id="257" r:id="rId3"/>
    <p:sldId id="278" r:id="rId4"/>
    <p:sldId id="420" r:id="rId5"/>
    <p:sldId id="424" r:id="rId6"/>
    <p:sldId id="425" r:id="rId7"/>
    <p:sldId id="370" r:id="rId8"/>
    <p:sldId id="426" r:id="rId9"/>
    <p:sldId id="427" r:id="rId10"/>
    <p:sldId id="428" r:id="rId11"/>
    <p:sldId id="433" r:id="rId12"/>
    <p:sldId id="434" r:id="rId13"/>
    <p:sldId id="435" r:id="rId14"/>
    <p:sldId id="429" r:id="rId15"/>
    <p:sldId id="430" r:id="rId16"/>
    <p:sldId id="431" r:id="rId17"/>
    <p:sldId id="436" r:id="rId18"/>
    <p:sldId id="432" r:id="rId19"/>
    <p:sldId id="437" r:id="rId20"/>
    <p:sldId id="438" r:id="rId21"/>
    <p:sldId id="439" r:id="rId22"/>
    <p:sldId id="440" r:id="rId23"/>
    <p:sldId id="441" r:id="rId24"/>
    <p:sldId id="442" r:id="rId25"/>
    <p:sldId id="443" r:id="rId26"/>
    <p:sldId id="444" r:id="rId27"/>
    <p:sldId id="445" r:id="rId28"/>
    <p:sldId id="446" r:id="rId29"/>
    <p:sldId id="447" r:id="rId30"/>
    <p:sldId id="448" r:id="rId31"/>
    <p:sldId id="449" r:id="rId32"/>
    <p:sldId id="450" r:id="rId33"/>
    <p:sldId id="451" r:id="rId34"/>
    <p:sldId id="452" r:id="rId35"/>
    <p:sldId id="453" r:id="rId36"/>
    <p:sldId id="454" r:id="rId37"/>
    <p:sldId id="455" r:id="rId38"/>
    <p:sldId id="456" r:id="rId39"/>
    <p:sldId id="457" r:id="rId40"/>
    <p:sldId id="465" r:id="rId41"/>
    <p:sldId id="466" r:id="rId42"/>
    <p:sldId id="467" r:id="rId43"/>
    <p:sldId id="458" r:id="rId44"/>
    <p:sldId id="468" r:id="rId45"/>
    <p:sldId id="469" r:id="rId46"/>
    <p:sldId id="459" r:id="rId47"/>
    <p:sldId id="460" r:id="rId48"/>
    <p:sldId id="470" r:id="rId49"/>
    <p:sldId id="461" r:id="rId50"/>
    <p:sldId id="471" r:id="rId51"/>
    <p:sldId id="462" r:id="rId52"/>
    <p:sldId id="463" r:id="rId53"/>
    <p:sldId id="464" r:id="rId54"/>
    <p:sldId id="472" r:id="rId55"/>
    <p:sldId id="473" r:id="rId56"/>
    <p:sldId id="421" r:id="rId57"/>
    <p:sldId id="474" r:id="rId58"/>
    <p:sldId id="475" r:id="rId59"/>
    <p:sldId id="476" r:id="rId60"/>
    <p:sldId id="477" r:id="rId61"/>
    <p:sldId id="478" r:id="rId62"/>
    <p:sldId id="479" r:id="rId63"/>
    <p:sldId id="480" r:id="rId64"/>
    <p:sldId id="481" r:id="rId65"/>
    <p:sldId id="482" r:id="rId66"/>
    <p:sldId id="483" r:id="rId67"/>
    <p:sldId id="484" r:id="rId68"/>
    <p:sldId id="485" r:id="rId69"/>
    <p:sldId id="486" r:id="rId70"/>
    <p:sldId id="487" r:id="rId71"/>
    <p:sldId id="488" r:id="rId72"/>
    <p:sldId id="491" r:id="rId73"/>
    <p:sldId id="492" r:id="rId74"/>
    <p:sldId id="493" r:id="rId75"/>
    <p:sldId id="494" r:id="rId76"/>
    <p:sldId id="489" r:id="rId77"/>
    <p:sldId id="490" r:id="rId78"/>
    <p:sldId id="495" r:id="rId79"/>
    <p:sldId id="496" r:id="rId80"/>
    <p:sldId id="497" r:id="rId81"/>
    <p:sldId id="422" r:id="rId82"/>
    <p:sldId id="498" r:id="rId83"/>
    <p:sldId id="499" r:id="rId84"/>
    <p:sldId id="500" r:id="rId85"/>
    <p:sldId id="501" r:id="rId86"/>
    <p:sldId id="502" r:id="rId87"/>
    <p:sldId id="503" r:id="rId88"/>
    <p:sldId id="423" r:id="rId89"/>
    <p:sldId id="504" r:id="rId90"/>
    <p:sldId id="505" r:id="rId91"/>
    <p:sldId id="507" r:id="rId92"/>
    <p:sldId id="508" r:id="rId93"/>
    <p:sldId id="509" r:id="rId94"/>
    <p:sldId id="506" r:id="rId95"/>
    <p:sldId id="298" r:id="rId96"/>
  </p:sldIdLst>
  <p:sldSz cx="9144000" cy="5143500" type="screen16x9"/>
  <p:notesSz cx="6858000" cy="9144000"/>
  <p:embeddedFontLst>
    <p:embeddedFont>
      <p:font typeface="Roboto" panose="02000000000000000000" pitchFamily="2"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lkman Neo" initials="WN" lastIdx="3" clrIdx="0">
    <p:extLst>
      <p:ext uri="{19B8F6BF-5375-455C-9EA6-DF929625EA0E}">
        <p15:presenceInfo xmlns:p15="http://schemas.microsoft.com/office/powerpoint/2012/main" userId="2f8c92057b78d5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12"/>
  </p:normalViewPr>
  <p:slideViewPr>
    <p:cSldViewPr snapToGrid="0" snapToObjects="1">
      <p:cViewPr varScale="1">
        <p:scale>
          <a:sx n="162" d="100"/>
          <a:sy n="162" d="100"/>
        </p:scale>
        <p:origin x="2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80e1310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80e1310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1503799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1263857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3690070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549998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1105958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4d7dadc72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4d7dadc7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dirty="0"/>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dirty="0"/>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20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31" name="Google Shape;31;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grpSp>
        <p:nvGrpSpPr>
          <p:cNvPr id="32" name="Google Shape;32;p4"/>
          <p:cNvGrpSpPr/>
          <p:nvPr/>
        </p:nvGrpSpPr>
        <p:grpSpPr>
          <a:xfrm>
            <a:off x="0" y="3903669"/>
            <a:ext cx="9144000" cy="1239925"/>
            <a:chOff x="0" y="3903669"/>
            <a:chExt cx="9144000" cy="1239925"/>
          </a:xfrm>
        </p:grpSpPr>
        <p:sp>
          <p:nvSpPr>
            <p:cNvPr id="33" name="Google Shape;33;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2000"/>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dirty="0"/>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dirty="0"/>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5" r:id="rId4"/>
    <p:sldLayoutId id="214748365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cs.gradle.org/current/userguide/declaring_repositories.html#sub:maven_loca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flutter.dev/docs/development/add-to-app" TargetMode="External"/><Relationship Id="rId7" Type="http://schemas.openxmlformats.org/officeDocument/2006/relationships/hyperlink" Target="https://flutter.dev/docs/development/add-to-app/performanc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flutter.dev/docs/development/add-to-app/debugging" TargetMode="External"/><Relationship Id="rId5" Type="http://schemas.openxmlformats.org/officeDocument/2006/relationships/hyperlink" Target="https://flutter.dev/docs/development/add-to-app/ios" TargetMode="External"/><Relationship Id="rId4" Type="http://schemas.openxmlformats.org/officeDocument/2006/relationships/hyperlink" Target="https://flutter.dev/docs/development/add-to-app/android"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flutter.dev/docs/development/add-to-app/android/add-flutter-screen"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pi.flutter.dev/javadoc/io/flutter/embedding/engine/plugins/FlutterPlugin.html" TargetMode="External"/><Relationship Id="rId2" Type="http://schemas.openxmlformats.org/officeDocument/2006/relationships/hyperlink" Target="https://flutter.dev/go/android-plugin-migration"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flutter.dev/docs/development/ui/splash-screen/android-splash-screen"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flutter.dev/docs/get-started/install/macos#install-xcode" TargetMode="External"/><Relationship Id="rId2" Type="http://schemas.openxmlformats.org/officeDocument/2006/relationships/hyperlink" Target="https://flutter.dev/docs/get-started/install/macos#system-requirement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uides.cocoapods.org/using/using-cocoapods.html"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api.flutter.dev/objcdoc/Classes/FlutterViewController.html"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pub.dev/packages/local_auth" TargetMode="External"/><Relationship Id="rId2" Type="http://schemas.openxmlformats.org/officeDocument/2006/relationships/hyperlink" Target="https://developer.apple.com/documentation/uikit/uiapplicationdelegate/1623112-application"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api.flutter.dev/objcdoc/Classes/FlutterEngine.html#/c:objc(cs)FlutterEngine(im)runWithEntrypoint:"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api.flutter.dev/flutter/widgets/WidgetsApp-class.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plugins.jetbrains.com/plugin/9212-flutter"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flutter.dev/docs/development/platform-integration/platform-channels"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flutter.dev/docs/testing/debuggin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hyperlink" Target="https://api.flutter.dev/objcdoc/Classes/FlutterEngine.html" TargetMode="External"/><Relationship Id="rId2" Type="http://schemas.openxmlformats.org/officeDocument/2006/relationships/hyperlink" Target="https://api.flutter.dev/javadoc/io/flutter/embedding/engine/FlutterEngine.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api.flutter.dev/objcdoc/Classes/FlutterEngine.html" TargetMode="External"/><Relationship Id="rId2" Type="http://schemas.openxmlformats.org/officeDocument/2006/relationships/hyperlink" Target="https://api.flutter.dev/javadoc/io/flutter/embedding/engine/FlutterEngine.html" TargetMode="External"/><Relationship Id="rId1" Type="http://schemas.openxmlformats.org/officeDocument/2006/relationships/slideLayout" Target="../slideLayouts/slideLayout2.xml"/><Relationship Id="rId4" Type="http://schemas.openxmlformats.org/officeDocument/2006/relationships/hyperlink" Target="https://api.flutter.dev/objcdoc/Classes/FlutterEngine.html#/c:objc(cs)FlutterEngine(im)runWithEntrypoint:"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api.flutter.dev/objcdoc/Classes/FlutterEngine.html" TargetMode="External"/><Relationship Id="rId2" Type="http://schemas.openxmlformats.org/officeDocument/2006/relationships/hyperlink" Target="https://api.flutter.dev/javadoc/io/flutter/embedding/engine/FlutterEngine.html"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api.flutter.dev/objcdoc/Classes/FlutterEngine.html#/c:objc(cs)FlutterEngine(im)runWithEntrypoint:" TargetMode="External"/><Relationship Id="rId2" Type="http://schemas.openxmlformats.org/officeDocument/2006/relationships/hyperlink" Target="https://api.flutter.dev/javadoc/io/flutter/embedding/engine/dart/DartExecutor.html#executeDartEntrypoint-io.flutter.embedding.engine.dart.DartExecutor.DartEntrypoint-"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developer.android.com/reference/android/content/Intent.html" TargetMode="External"/><Relationship Id="rId2" Type="http://schemas.openxmlformats.org/officeDocument/2006/relationships/hyperlink" Target="https://developer.android.com/reference/android/content/Context.html#startActivity(android.content.Intent" TargetMode="External"/><Relationship Id="rId1" Type="http://schemas.openxmlformats.org/officeDocument/2006/relationships/slideLayout" Target="../slideLayouts/slideLayout2.xml"/><Relationship Id="rId6" Type="http://schemas.openxmlformats.org/officeDocument/2006/relationships/hyperlink" Target="https://api.flutter.dev/objcdoc/Classes/FlutterViewController.html#/c:objc(cs)FlutterViewController(im)initWithEngine:nibName:bundle:" TargetMode="External"/><Relationship Id="rId5" Type="http://schemas.openxmlformats.org/officeDocument/2006/relationships/hyperlink" Target="https://api.flutter.dev/objcdoc/Classes/FlutterViewController.html" TargetMode="External"/><Relationship Id="rId4" Type="http://schemas.openxmlformats.org/officeDocument/2006/relationships/hyperlink" Target="https://api.flutter.dev/javadoc/io/flutter/embedding/android/FlutterActivity.html#withCachedEngine-java.lang.String-" TargetMode="External"/></Relationships>
</file>

<file path=ppt/slides/_rels/slide9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2655500" y="1103586"/>
            <a:ext cx="6488500" cy="1510436"/>
          </a:xfrm>
          <a:prstGeom prst="rect">
            <a:avLst/>
          </a:prstGeom>
        </p:spPr>
        <p:txBody>
          <a:bodyPr spcFirstLastPara="1" wrap="square" lIns="91425" tIns="91425" rIns="91425" bIns="91425" anchor="b" anchorCtr="0">
            <a:noAutofit/>
          </a:bodyPr>
          <a:lstStyle/>
          <a:p>
            <a:r>
              <a:rPr lang="en" altLang="zh-CN" dirty="0"/>
              <a:t>Add Flutter to existing app</a:t>
            </a:r>
          </a:p>
        </p:txBody>
      </p:sp>
      <p:sp>
        <p:nvSpPr>
          <p:cNvPr id="86" name="Google Shape;86;p13"/>
          <p:cNvSpPr txBox="1">
            <a:spLocks noGrp="1"/>
          </p:cNvSpPr>
          <p:nvPr>
            <p:ph type="subTitle" idx="1"/>
          </p:nvPr>
        </p:nvSpPr>
        <p:spPr>
          <a:xfrm>
            <a:off x="26554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err="1"/>
              <a:t>Wenxuan</a:t>
            </a:r>
            <a:r>
              <a:rPr lang="en-US" altLang="zh-CN" dirty="0"/>
              <a:t> Shi</a:t>
            </a:r>
          </a:p>
          <a:p>
            <a:pPr marL="0" lvl="0" indent="0" algn="l" rtl="0">
              <a:spcBef>
                <a:spcPts val="0"/>
              </a:spcBef>
              <a:spcAft>
                <a:spcPts val="0"/>
              </a:spcAft>
              <a:buNone/>
            </a:pPr>
            <a:r>
              <a:rPr lang="en-GB" dirty="0"/>
              <a:t>College of Software, Nankai University</a:t>
            </a:r>
          </a:p>
          <a:p>
            <a:pPr marL="0" lvl="0" indent="0" algn="l" rtl="0">
              <a:spcBef>
                <a:spcPts val="0"/>
              </a:spcBef>
              <a:spcAft>
                <a:spcPts val="0"/>
              </a:spcAft>
              <a:buNone/>
            </a:pPr>
            <a:endParaRPr dirty="0"/>
          </a:p>
          <a:p>
            <a:pPr marL="0" lvl="0" indent="0" algn="l" rtl="0">
              <a:spcBef>
                <a:spcPts val="0"/>
              </a:spcBef>
              <a:spcAft>
                <a:spcPts val="0"/>
              </a:spcAft>
              <a:buNone/>
            </a:pPr>
            <a:r>
              <a:rPr lang="en-GB" dirty="0"/>
              <a:t>Email: </a:t>
            </a:r>
            <a:r>
              <a:rPr lang="en-GB" dirty="0" err="1"/>
              <a:t>shiwx@nankai.edu.cn</a:t>
            </a:r>
            <a:endParaRPr lang="en-GB" dirty="0"/>
          </a:p>
          <a:p>
            <a:pPr marL="0" lvl="0" indent="0" algn="l" rtl="0">
              <a:spcBef>
                <a:spcPts val="0"/>
              </a:spcBef>
              <a:spcAft>
                <a:spcPts val="0"/>
              </a:spcAft>
              <a:buNone/>
            </a:pPr>
            <a:r>
              <a:rPr lang="en-GB" dirty="0" err="1"/>
              <a:t>Wechat</a:t>
            </a:r>
            <a:r>
              <a:rPr lang="en-GB" dirty="0"/>
              <a:t>: 13920561100</a:t>
            </a:r>
            <a:endParaRPr dirty="0"/>
          </a:p>
        </p:txBody>
      </p:sp>
      <p:pic>
        <p:nvPicPr>
          <p:cNvPr id="87" name="Google Shape;87;p13"/>
          <p:cNvPicPr preferRelativeResize="0"/>
          <p:nvPr/>
        </p:nvPicPr>
        <p:blipFill>
          <a:blip r:embed="rId3">
            <a:alphaModFix/>
          </a:blip>
          <a:stretch>
            <a:fillRect/>
          </a:stretch>
        </p:blipFill>
        <p:spPr>
          <a:xfrm>
            <a:off x="64700" y="1572700"/>
            <a:ext cx="2927700" cy="292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2FDE9B-CD40-9B42-A923-E973C185D302}"/>
              </a:ext>
            </a:extLst>
          </p:cNvPr>
          <p:cNvSpPr>
            <a:spLocks noGrp="1"/>
          </p:cNvSpPr>
          <p:nvPr>
            <p:ph type="title"/>
          </p:nvPr>
        </p:nvSpPr>
        <p:spPr/>
        <p:txBody>
          <a:bodyPr/>
          <a:lstStyle/>
          <a:p>
            <a:r>
              <a:rPr lang="en" altLang="zh-CN" dirty="0"/>
              <a:t>Using Android Studio</a:t>
            </a:r>
            <a:endParaRPr kumimoji="1" lang="zh-CN" altLang="en-US" dirty="0"/>
          </a:p>
        </p:txBody>
      </p:sp>
      <p:sp>
        <p:nvSpPr>
          <p:cNvPr id="3" name="文本占位符 2">
            <a:extLst>
              <a:ext uri="{FF2B5EF4-FFF2-40B4-BE49-F238E27FC236}">
                <a16:creationId xmlns:a16="http://schemas.microsoft.com/office/drawing/2014/main" id="{5A1169DC-DB0E-F240-82D4-5119692CE220}"/>
              </a:ext>
            </a:extLst>
          </p:cNvPr>
          <p:cNvSpPr>
            <a:spLocks noGrp="1"/>
          </p:cNvSpPr>
          <p:nvPr>
            <p:ph type="body" idx="1"/>
          </p:nvPr>
        </p:nvSpPr>
        <p:spPr/>
        <p:txBody>
          <a:bodyPr/>
          <a:lstStyle/>
          <a:p>
            <a:r>
              <a:rPr lang="en" altLang="zh-CN" dirty="0"/>
              <a:t>The Android Studio IDE is a convenient way of integrating your Flutter module automatically. </a:t>
            </a:r>
          </a:p>
          <a:p>
            <a:r>
              <a:rPr lang="en" altLang="zh-CN" dirty="0"/>
              <a:t>With Android Studio, you can co-edit both your Android code and your Flutter code in the same project. </a:t>
            </a:r>
          </a:p>
          <a:p>
            <a:r>
              <a:rPr lang="en" altLang="zh-CN" dirty="0"/>
              <a:t>You can also continue to use your normal IntelliJ Flutter plugin functionalities such as Dart code completion, hot reload, and widget inspector.</a:t>
            </a:r>
            <a:endParaRPr kumimoji="1" lang="zh-CN" altLang="en-US" dirty="0"/>
          </a:p>
        </p:txBody>
      </p:sp>
    </p:spTree>
    <p:extLst>
      <p:ext uri="{BB962C8B-B14F-4D97-AF65-F5344CB8AC3E}">
        <p14:creationId xmlns:p14="http://schemas.microsoft.com/office/powerpoint/2010/main" val="2016672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62B29E-5D30-EC4E-8242-D32B59BE3147}"/>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D38C4549-D1BF-0148-A200-A57CF0983CE8}"/>
              </a:ext>
            </a:extLst>
          </p:cNvPr>
          <p:cNvSpPr>
            <a:spLocks noGrp="1"/>
          </p:cNvSpPr>
          <p:nvPr>
            <p:ph type="body" idx="1"/>
          </p:nvPr>
        </p:nvSpPr>
        <p:spPr>
          <a:xfrm>
            <a:off x="311699" y="1229875"/>
            <a:ext cx="4496783" cy="3339000"/>
          </a:xfrm>
        </p:spPr>
        <p:txBody>
          <a:bodyPr/>
          <a:lstStyle/>
          <a:p>
            <a:r>
              <a:rPr lang="en" altLang="zh-CN" dirty="0"/>
              <a:t>Using the File &gt; New &gt; New Module... menu in Android Studio in your existing Android project, you can either create a new Flutter module to integrate, or select an existing Flutter module that was created previously.</a:t>
            </a:r>
            <a:endParaRPr kumimoji="1" lang="zh-CN" altLang="en-US" dirty="0"/>
          </a:p>
        </p:txBody>
      </p:sp>
      <p:pic>
        <p:nvPicPr>
          <p:cNvPr id="4" name="图片 3">
            <a:extLst>
              <a:ext uri="{FF2B5EF4-FFF2-40B4-BE49-F238E27FC236}">
                <a16:creationId xmlns:a16="http://schemas.microsoft.com/office/drawing/2014/main" id="{4DB313FD-2C85-9E4D-B47E-288216B6BE7B}"/>
              </a:ext>
            </a:extLst>
          </p:cNvPr>
          <p:cNvPicPr>
            <a:picLocks noChangeAspect="1"/>
          </p:cNvPicPr>
          <p:nvPr/>
        </p:nvPicPr>
        <p:blipFill>
          <a:blip r:embed="rId2"/>
          <a:stretch>
            <a:fillRect/>
          </a:stretch>
        </p:blipFill>
        <p:spPr>
          <a:xfrm>
            <a:off x="5001391" y="1017800"/>
            <a:ext cx="3492500" cy="3467100"/>
          </a:xfrm>
          <a:prstGeom prst="rect">
            <a:avLst/>
          </a:prstGeom>
        </p:spPr>
      </p:pic>
    </p:spTree>
    <p:extLst>
      <p:ext uri="{BB962C8B-B14F-4D97-AF65-F5344CB8AC3E}">
        <p14:creationId xmlns:p14="http://schemas.microsoft.com/office/powerpoint/2010/main" val="2625143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8DA5D-4671-6D40-B5AA-0825E680765E}"/>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79F1EA99-BD47-3442-BEE4-DBAF9F093032}"/>
              </a:ext>
            </a:extLst>
          </p:cNvPr>
          <p:cNvSpPr>
            <a:spLocks noGrp="1"/>
          </p:cNvSpPr>
          <p:nvPr>
            <p:ph type="body" idx="1"/>
          </p:nvPr>
        </p:nvSpPr>
        <p:spPr/>
        <p:txBody>
          <a:bodyPr/>
          <a:lstStyle/>
          <a:p>
            <a:r>
              <a:rPr lang="en" altLang="zh-CN" dirty="0"/>
              <a:t>If you create a new module, you can use a wizard to select the module name, location, and so on.</a:t>
            </a:r>
            <a:endParaRPr kumimoji="1" lang="zh-CN" altLang="en-US" dirty="0"/>
          </a:p>
        </p:txBody>
      </p:sp>
      <p:pic>
        <p:nvPicPr>
          <p:cNvPr id="4" name="图片 3">
            <a:extLst>
              <a:ext uri="{FF2B5EF4-FFF2-40B4-BE49-F238E27FC236}">
                <a16:creationId xmlns:a16="http://schemas.microsoft.com/office/drawing/2014/main" id="{B2F9A641-08F0-4841-8486-9B958593E29F}"/>
              </a:ext>
            </a:extLst>
          </p:cNvPr>
          <p:cNvPicPr>
            <a:picLocks noChangeAspect="1"/>
          </p:cNvPicPr>
          <p:nvPr/>
        </p:nvPicPr>
        <p:blipFill>
          <a:blip r:embed="rId2"/>
          <a:stretch>
            <a:fillRect/>
          </a:stretch>
        </p:blipFill>
        <p:spPr>
          <a:xfrm>
            <a:off x="2349500" y="2116302"/>
            <a:ext cx="4445000" cy="3149600"/>
          </a:xfrm>
          <a:prstGeom prst="rect">
            <a:avLst/>
          </a:prstGeom>
        </p:spPr>
      </p:pic>
    </p:spTree>
    <p:extLst>
      <p:ext uri="{BB962C8B-B14F-4D97-AF65-F5344CB8AC3E}">
        <p14:creationId xmlns:p14="http://schemas.microsoft.com/office/powerpoint/2010/main" val="1576351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18F745-421A-6145-9CD2-8B38BC614EC6}"/>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5D071BF7-A686-9647-81CE-9585E2EFD76C}"/>
              </a:ext>
            </a:extLst>
          </p:cNvPr>
          <p:cNvSpPr>
            <a:spLocks noGrp="1"/>
          </p:cNvSpPr>
          <p:nvPr>
            <p:ph type="body" idx="1"/>
          </p:nvPr>
        </p:nvSpPr>
        <p:spPr/>
        <p:txBody>
          <a:bodyPr/>
          <a:lstStyle/>
          <a:p>
            <a:r>
              <a:rPr lang="en" altLang="zh-CN" dirty="0"/>
              <a:t>The Android Studio plugin automatically configures your Android project to add your Flutter module as a dependency, and your app is ready to build.</a:t>
            </a:r>
            <a:endParaRPr kumimoji="1" lang="zh-CN" altLang="en-US" dirty="0"/>
          </a:p>
        </p:txBody>
      </p:sp>
      <p:pic>
        <p:nvPicPr>
          <p:cNvPr id="4" name="图片 3">
            <a:extLst>
              <a:ext uri="{FF2B5EF4-FFF2-40B4-BE49-F238E27FC236}">
                <a16:creationId xmlns:a16="http://schemas.microsoft.com/office/drawing/2014/main" id="{5BCFE02E-D1AC-B94D-8DC7-B25B2CB228EA}"/>
              </a:ext>
            </a:extLst>
          </p:cNvPr>
          <p:cNvPicPr>
            <a:picLocks noChangeAspect="1"/>
          </p:cNvPicPr>
          <p:nvPr/>
        </p:nvPicPr>
        <p:blipFill>
          <a:blip r:embed="rId2"/>
          <a:stretch>
            <a:fillRect/>
          </a:stretch>
        </p:blipFill>
        <p:spPr>
          <a:xfrm>
            <a:off x="0" y="2395982"/>
            <a:ext cx="9144000" cy="2542943"/>
          </a:xfrm>
          <a:prstGeom prst="rect">
            <a:avLst/>
          </a:prstGeom>
        </p:spPr>
      </p:pic>
    </p:spTree>
    <p:extLst>
      <p:ext uri="{BB962C8B-B14F-4D97-AF65-F5344CB8AC3E}">
        <p14:creationId xmlns:p14="http://schemas.microsoft.com/office/powerpoint/2010/main" val="2127595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50DB9D-919A-8147-925C-2FD6DE6B3845}"/>
              </a:ext>
            </a:extLst>
          </p:cNvPr>
          <p:cNvSpPr>
            <a:spLocks noGrp="1"/>
          </p:cNvSpPr>
          <p:nvPr>
            <p:ph type="title"/>
          </p:nvPr>
        </p:nvSpPr>
        <p:spPr/>
        <p:txBody>
          <a:bodyPr/>
          <a:lstStyle/>
          <a:p>
            <a:r>
              <a:rPr lang="en" altLang="zh-CN" dirty="0"/>
              <a:t>Manual integration</a:t>
            </a:r>
            <a:endParaRPr kumimoji="1" lang="zh-CN" altLang="en-US" dirty="0"/>
          </a:p>
        </p:txBody>
      </p:sp>
      <p:sp>
        <p:nvSpPr>
          <p:cNvPr id="3" name="文本占位符 2">
            <a:extLst>
              <a:ext uri="{FF2B5EF4-FFF2-40B4-BE49-F238E27FC236}">
                <a16:creationId xmlns:a16="http://schemas.microsoft.com/office/drawing/2014/main" id="{9CD3C300-B20E-944C-8663-35C870D9B1AC}"/>
              </a:ext>
            </a:extLst>
          </p:cNvPr>
          <p:cNvSpPr>
            <a:spLocks noGrp="1"/>
          </p:cNvSpPr>
          <p:nvPr>
            <p:ph type="body" idx="1"/>
          </p:nvPr>
        </p:nvSpPr>
        <p:spPr/>
        <p:txBody>
          <a:bodyPr/>
          <a:lstStyle/>
          <a:p>
            <a:pPr marL="114300" indent="0">
              <a:buNone/>
            </a:pPr>
            <a:r>
              <a:rPr lang="en" altLang="zh-CN" dirty="0"/>
              <a:t>Create a Flutter module</a:t>
            </a:r>
          </a:p>
          <a:p>
            <a:r>
              <a:rPr lang="en" altLang="zh-CN" dirty="0"/>
              <a:t>Let’s assume that you have an existing Android app at some/path/</a:t>
            </a:r>
            <a:r>
              <a:rPr lang="en" altLang="zh-CN" dirty="0" err="1"/>
              <a:t>MyApp</a:t>
            </a:r>
            <a:r>
              <a:rPr lang="en" altLang="zh-CN" dirty="0"/>
              <a:t>, and that you want your Flutter project as a sibling:</a:t>
            </a:r>
          </a:p>
          <a:p>
            <a:endParaRPr kumimoji="1" lang="en" altLang="zh-CN" dirty="0"/>
          </a:p>
          <a:p>
            <a:pPr marL="114300" indent="0">
              <a:buNone/>
            </a:pPr>
            <a:endParaRPr kumimoji="1" lang="en" altLang="zh-CN" dirty="0"/>
          </a:p>
          <a:p>
            <a:r>
              <a:rPr lang="en" altLang="zh-CN" dirty="0"/>
              <a:t>This creates a some/path/</a:t>
            </a:r>
            <a:r>
              <a:rPr lang="en" altLang="zh-CN" dirty="0" err="1"/>
              <a:t>my_flutter</a:t>
            </a:r>
            <a:r>
              <a:rPr lang="en" altLang="zh-CN" dirty="0"/>
              <a:t>/ Flutter module project with some Dart code to get you started and a .android/ hidden subfolder. </a:t>
            </a:r>
            <a:endParaRPr kumimoji="1" lang="zh-CN" altLang="en-US" dirty="0"/>
          </a:p>
        </p:txBody>
      </p:sp>
      <p:pic>
        <p:nvPicPr>
          <p:cNvPr id="4" name="图片 3">
            <a:extLst>
              <a:ext uri="{FF2B5EF4-FFF2-40B4-BE49-F238E27FC236}">
                <a16:creationId xmlns:a16="http://schemas.microsoft.com/office/drawing/2014/main" id="{8855CAB5-739A-0841-BB3F-3195923BC448}"/>
              </a:ext>
            </a:extLst>
          </p:cNvPr>
          <p:cNvPicPr>
            <a:picLocks noChangeAspect="1"/>
          </p:cNvPicPr>
          <p:nvPr/>
        </p:nvPicPr>
        <p:blipFill>
          <a:blip r:embed="rId2"/>
          <a:stretch>
            <a:fillRect/>
          </a:stretch>
        </p:blipFill>
        <p:spPr>
          <a:xfrm>
            <a:off x="1768365" y="2660432"/>
            <a:ext cx="6096000" cy="647700"/>
          </a:xfrm>
          <a:prstGeom prst="rect">
            <a:avLst/>
          </a:prstGeom>
        </p:spPr>
      </p:pic>
    </p:spTree>
    <p:extLst>
      <p:ext uri="{BB962C8B-B14F-4D97-AF65-F5344CB8AC3E}">
        <p14:creationId xmlns:p14="http://schemas.microsoft.com/office/powerpoint/2010/main" val="1434962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C8D627-AF3E-7E46-B164-EF3A4509A10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4136D270-A975-7D41-AC13-CC8E269FD9DE}"/>
              </a:ext>
            </a:extLst>
          </p:cNvPr>
          <p:cNvSpPr>
            <a:spLocks noGrp="1"/>
          </p:cNvSpPr>
          <p:nvPr>
            <p:ph type="body" idx="1"/>
          </p:nvPr>
        </p:nvSpPr>
        <p:spPr/>
        <p:txBody>
          <a:bodyPr/>
          <a:lstStyle/>
          <a:p>
            <a:pPr marL="114300" indent="0">
              <a:buNone/>
            </a:pPr>
            <a:r>
              <a:rPr lang="en" altLang="zh-CN" dirty="0"/>
              <a:t>Java 8 requirement</a:t>
            </a:r>
          </a:p>
          <a:p>
            <a:r>
              <a:rPr lang="en" altLang="zh-CN" dirty="0"/>
              <a:t>The Flutter Android engine uses Java 8 features.</a:t>
            </a:r>
          </a:p>
          <a:p>
            <a:r>
              <a:rPr lang="en" altLang="zh-CN" dirty="0"/>
              <a:t>Before attempting to connect your Flutter module project to your host Android app, ensure that your host Android app declares the following source compatibility within your app’s </a:t>
            </a:r>
            <a:r>
              <a:rPr lang="en" altLang="zh-CN" dirty="0" err="1"/>
              <a:t>build.gradle</a:t>
            </a:r>
            <a:r>
              <a:rPr lang="en" altLang="zh-CN" dirty="0"/>
              <a:t> file, under the android { } block</a:t>
            </a:r>
          </a:p>
          <a:p>
            <a:endParaRPr kumimoji="1" lang="zh-CN" altLang="en-US" dirty="0"/>
          </a:p>
        </p:txBody>
      </p:sp>
      <p:pic>
        <p:nvPicPr>
          <p:cNvPr id="4" name="图片 3">
            <a:extLst>
              <a:ext uri="{FF2B5EF4-FFF2-40B4-BE49-F238E27FC236}">
                <a16:creationId xmlns:a16="http://schemas.microsoft.com/office/drawing/2014/main" id="{6B318D5E-3415-454D-8C81-A2AF24F8CD01}"/>
              </a:ext>
            </a:extLst>
          </p:cNvPr>
          <p:cNvPicPr>
            <a:picLocks noChangeAspect="1"/>
          </p:cNvPicPr>
          <p:nvPr/>
        </p:nvPicPr>
        <p:blipFill>
          <a:blip r:embed="rId2"/>
          <a:stretch>
            <a:fillRect/>
          </a:stretch>
        </p:blipFill>
        <p:spPr>
          <a:xfrm>
            <a:off x="3233026" y="3135805"/>
            <a:ext cx="3340100" cy="1930400"/>
          </a:xfrm>
          <a:prstGeom prst="rect">
            <a:avLst/>
          </a:prstGeom>
        </p:spPr>
      </p:pic>
    </p:spTree>
    <p:extLst>
      <p:ext uri="{BB962C8B-B14F-4D97-AF65-F5344CB8AC3E}">
        <p14:creationId xmlns:p14="http://schemas.microsoft.com/office/powerpoint/2010/main" val="4049341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68024-B352-FC40-8AEB-150513E1EA0D}"/>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B431B633-A80E-B34A-BC36-4A1CC5A28CD7}"/>
              </a:ext>
            </a:extLst>
          </p:cNvPr>
          <p:cNvSpPr>
            <a:spLocks noGrp="1"/>
          </p:cNvSpPr>
          <p:nvPr>
            <p:ph type="body" idx="1"/>
          </p:nvPr>
        </p:nvSpPr>
        <p:spPr/>
        <p:txBody>
          <a:bodyPr/>
          <a:lstStyle/>
          <a:p>
            <a:pPr marL="114300" indent="0">
              <a:buNone/>
            </a:pPr>
            <a:r>
              <a:rPr lang="en" altLang="zh-CN" dirty="0"/>
              <a:t>Add the Flutter module as a dependency</a:t>
            </a:r>
          </a:p>
          <a:p>
            <a:r>
              <a:rPr lang="en" altLang="zh-CN" dirty="0"/>
              <a:t>Next, add the Flutter module as a dependency of your existing app in Gradle. There are two ways to achieve this. </a:t>
            </a:r>
          </a:p>
          <a:p>
            <a:r>
              <a:rPr lang="en" altLang="zh-CN" dirty="0"/>
              <a:t>The AAR mechanism creates generic Android AARs as intermediaries that packages your Flutter module. </a:t>
            </a:r>
          </a:p>
          <a:p>
            <a:r>
              <a:rPr lang="en" altLang="zh-CN" dirty="0"/>
              <a:t>This is good when your downstream app builders don’t want to have the Flutter SDK installed. But, it adds one more build step if you build frequently.</a:t>
            </a:r>
            <a:endParaRPr kumimoji="1" lang="zh-CN" altLang="en-US" dirty="0"/>
          </a:p>
        </p:txBody>
      </p:sp>
    </p:spTree>
    <p:extLst>
      <p:ext uri="{BB962C8B-B14F-4D97-AF65-F5344CB8AC3E}">
        <p14:creationId xmlns:p14="http://schemas.microsoft.com/office/powerpoint/2010/main" val="3191053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17C3D7-6A30-DA42-BBBA-7E77E99FE6EE}"/>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60E02646-0CF1-374D-B1F0-5611005DA12E}"/>
              </a:ext>
            </a:extLst>
          </p:cNvPr>
          <p:cNvSpPr>
            <a:spLocks noGrp="1"/>
          </p:cNvSpPr>
          <p:nvPr>
            <p:ph type="body" idx="1"/>
          </p:nvPr>
        </p:nvSpPr>
        <p:spPr/>
        <p:txBody>
          <a:bodyPr/>
          <a:lstStyle/>
          <a:p>
            <a:pPr marL="114300" indent="0">
              <a:buNone/>
            </a:pPr>
            <a:r>
              <a:rPr lang="en" altLang="zh-CN" dirty="0"/>
              <a:t>Option A - Depend on the Android Archive (AAR)</a:t>
            </a:r>
          </a:p>
          <a:p>
            <a:r>
              <a:rPr lang="en" altLang="zh-CN" dirty="0"/>
              <a:t>This option packages your Flutter library as a generic local Maven repository composed of AARs and POMs artifacts. </a:t>
            </a:r>
          </a:p>
          <a:p>
            <a:r>
              <a:rPr lang="en" altLang="zh-CN" dirty="0"/>
              <a:t>This option allows your team to build the host app without installing the Flutter SDK.</a:t>
            </a:r>
            <a:endParaRPr kumimoji="1" lang="zh-CN" altLang="en-US" dirty="0"/>
          </a:p>
        </p:txBody>
      </p:sp>
      <p:pic>
        <p:nvPicPr>
          <p:cNvPr id="4" name="图片 3">
            <a:extLst>
              <a:ext uri="{FF2B5EF4-FFF2-40B4-BE49-F238E27FC236}">
                <a16:creationId xmlns:a16="http://schemas.microsoft.com/office/drawing/2014/main" id="{9EA3D66D-BFAC-2849-B637-4B2CF3AE496F}"/>
              </a:ext>
            </a:extLst>
          </p:cNvPr>
          <p:cNvPicPr>
            <a:picLocks noChangeAspect="1"/>
          </p:cNvPicPr>
          <p:nvPr/>
        </p:nvPicPr>
        <p:blipFill>
          <a:blip r:embed="rId2"/>
          <a:stretch>
            <a:fillRect/>
          </a:stretch>
        </p:blipFill>
        <p:spPr>
          <a:xfrm>
            <a:off x="908050" y="3227825"/>
            <a:ext cx="7327900" cy="1371600"/>
          </a:xfrm>
          <a:prstGeom prst="rect">
            <a:avLst/>
          </a:prstGeom>
        </p:spPr>
      </p:pic>
    </p:spTree>
    <p:extLst>
      <p:ext uri="{BB962C8B-B14F-4D97-AF65-F5344CB8AC3E}">
        <p14:creationId xmlns:p14="http://schemas.microsoft.com/office/powerpoint/2010/main" val="1938677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16B8-4839-5A42-B561-AB4913B9DF8B}"/>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C89FE573-17A3-7F40-B058-CDACD11AA0E3}"/>
              </a:ext>
            </a:extLst>
          </p:cNvPr>
          <p:cNvSpPr>
            <a:spLocks noGrp="1"/>
          </p:cNvSpPr>
          <p:nvPr>
            <p:ph type="body" idx="1"/>
          </p:nvPr>
        </p:nvSpPr>
        <p:spPr>
          <a:xfrm>
            <a:off x="311700" y="1229875"/>
            <a:ext cx="3620045" cy="3339000"/>
          </a:xfrm>
        </p:spPr>
        <p:txBody>
          <a:bodyPr/>
          <a:lstStyle/>
          <a:p>
            <a:r>
              <a:rPr lang="en" altLang="zh-CN" dirty="0"/>
              <a:t>Then, follow the on-screen instructions to integrate.</a:t>
            </a:r>
            <a:endParaRPr kumimoji="1" lang="zh-CN" altLang="en-US" dirty="0"/>
          </a:p>
        </p:txBody>
      </p:sp>
      <p:pic>
        <p:nvPicPr>
          <p:cNvPr id="5" name="图片 4">
            <a:extLst>
              <a:ext uri="{FF2B5EF4-FFF2-40B4-BE49-F238E27FC236}">
                <a16:creationId xmlns:a16="http://schemas.microsoft.com/office/drawing/2014/main" id="{5A41A13D-6B98-CE47-AB05-91D6EA26ED37}"/>
              </a:ext>
            </a:extLst>
          </p:cNvPr>
          <p:cNvPicPr>
            <a:picLocks noChangeAspect="1"/>
          </p:cNvPicPr>
          <p:nvPr/>
        </p:nvPicPr>
        <p:blipFill>
          <a:blip r:embed="rId2"/>
          <a:stretch>
            <a:fillRect/>
          </a:stretch>
        </p:blipFill>
        <p:spPr>
          <a:xfrm>
            <a:off x="4302235" y="1017800"/>
            <a:ext cx="3251200" cy="3810000"/>
          </a:xfrm>
          <a:prstGeom prst="rect">
            <a:avLst/>
          </a:prstGeom>
        </p:spPr>
      </p:pic>
    </p:spTree>
    <p:extLst>
      <p:ext uri="{BB962C8B-B14F-4D97-AF65-F5344CB8AC3E}">
        <p14:creationId xmlns:p14="http://schemas.microsoft.com/office/powerpoint/2010/main" val="1255917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BFD2C-43EF-BE43-B4D0-B17E60FB99E0}"/>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D6BA08A6-526E-1245-81E0-54A253AFE3B9}"/>
              </a:ext>
            </a:extLst>
          </p:cNvPr>
          <p:cNvSpPr>
            <a:spLocks noGrp="1"/>
          </p:cNvSpPr>
          <p:nvPr>
            <p:ph type="body" idx="1"/>
          </p:nvPr>
        </p:nvSpPr>
        <p:spPr>
          <a:xfrm>
            <a:off x="311700" y="1229875"/>
            <a:ext cx="3038472" cy="3339000"/>
          </a:xfrm>
        </p:spPr>
        <p:txBody>
          <a:bodyPr/>
          <a:lstStyle/>
          <a:p>
            <a:r>
              <a:rPr lang="en" altLang="zh-CN" dirty="0"/>
              <a:t>More specifically, this command creates a </a:t>
            </a:r>
            <a:r>
              <a:rPr lang="en" altLang="zh-CN" dirty="0">
                <a:hlinkClick r:id="rId2"/>
              </a:rPr>
              <a:t>local repository</a:t>
            </a:r>
            <a:r>
              <a:rPr lang="en" altLang="zh-CN" dirty="0"/>
              <a:t>, with the following files:</a:t>
            </a:r>
            <a:endParaRPr kumimoji="1" lang="zh-CN" altLang="en-US" dirty="0"/>
          </a:p>
        </p:txBody>
      </p:sp>
      <p:pic>
        <p:nvPicPr>
          <p:cNvPr id="4" name="图片 3">
            <a:extLst>
              <a:ext uri="{FF2B5EF4-FFF2-40B4-BE49-F238E27FC236}">
                <a16:creationId xmlns:a16="http://schemas.microsoft.com/office/drawing/2014/main" id="{BFD2714D-60AA-764D-9F5C-93E30AC6EB7B}"/>
              </a:ext>
            </a:extLst>
          </p:cNvPr>
          <p:cNvPicPr>
            <a:picLocks noChangeAspect="1"/>
          </p:cNvPicPr>
          <p:nvPr/>
        </p:nvPicPr>
        <p:blipFill>
          <a:blip r:embed="rId3"/>
          <a:stretch>
            <a:fillRect/>
          </a:stretch>
        </p:blipFill>
        <p:spPr>
          <a:xfrm>
            <a:off x="3273396" y="420077"/>
            <a:ext cx="5558904" cy="4524425"/>
          </a:xfrm>
          <a:prstGeom prst="rect">
            <a:avLst/>
          </a:prstGeom>
        </p:spPr>
      </p:pic>
    </p:spTree>
    <p:extLst>
      <p:ext uri="{BB962C8B-B14F-4D97-AF65-F5344CB8AC3E}">
        <p14:creationId xmlns:p14="http://schemas.microsoft.com/office/powerpoint/2010/main" val="2597251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标题 3">
            <a:extLst>
              <a:ext uri="{FF2B5EF4-FFF2-40B4-BE49-F238E27FC236}">
                <a16:creationId xmlns:a16="http://schemas.microsoft.com/office/drawing/2014/main" id="{8E7D5A00-A81D-B849-936B-AA716AEC7015}"/>
              </a:ext>
            </a:extLst>
          </p:cNvPr>
          <p:cNvSpPr>
            <a:spLocks noGrp="1"/>
          </p:cNvSpPr>
          <p:nvPr>
            <p:ph type="title"/>
          </p:nvPr>
        </p:nvSpPr>
        <p:spPr/>
        <p:txBody>
          <a:bodyPr/>
          <a:lstStyle/>
          <a:p>
            <a:r>
              <a:rPr lang="en-US" altLang="zh-CN" dirty="0"/>
              <a:t>Topics</a:t>
            </a:r>
            <a:endParaRPr lang="zh-CN" altLang="en-US" dirty="0"/>
          </a:p>
        </p:txBody>
      </p:sp>
      <p:sp>
        <p:nvSpPr>
          <p:cNvPr id="7" name="文本占位符 6">
            <a:extLst>
              <a:ext uri="{FF2B5EF4-FFF2-40B4-BE49-F238E27FC236}">
                <a16:creationId xmlns:a16="http://schemas.microsoft.com/office/drawing/2014/main" id="{C9550E76-3CDF-7445-9554-23270A19B3DF}"/>
              </a:ext>
            </a:extLst>
          </p:cNvPr>
          <p:cNvSpPr>
            <a:spLocks noGrp="1"/>
          </p:cNvSpPr>
          <p:nvPr>
            <p:ph type="body" idx="1"/>
          </p:nvPr>
        </p:nvSpPr>
        <p:spPr/>
        <p:txBody>
          <a:bodyPr/>
          <a:lstStyle/>
          <a:p>
            <a:r>
              <a:rPr lang="en" altLang="zh-CN" dirty="0">
                <a:hlinkClick r:id="rId3"/>
              </a:rPr>
              <a:t>Introduction</a:t>
            </a:r>
            <a:endParaRPr lang="en" altLang="zh-CN" dirty="0"/>
          </a:p>
          <a:p>
            <a:r>
              <a:rPr lang="en" altLang="zh-CN" dirty="0">
                <a:hlinkClick r:id="rId4"/>
              </a:rPr>
              <a:t>Adding to an Android app</a:t>
            </a:r>
            <a:endParaRPr lang="en" altLang="zh-CN" dirty="0"/>
          </a:p>
          <a:p>
            <a:r>
              <a:rPr lang="en" altLang="zh-CN" dirty="0">
                <a:hlinkClick r:id="rId5"/>
              </a:rPr>
              <a:t>Adding to an iOS app</a:t>
            </a:r>
            <a:endParaRPr lang="en" altLang="zh-CN" dirty="0"/>
          </a:p>
          <a:p>
            <a:r>
              <a:rPr lang="en" altLang="zh-CN" dirty="0">
                <a:hlinkClick r:id="rId6"/>
              </a:rPr>
              <a:t>Running, debugging &amp; hot reload</a:t>
            </a:r>
            <a:endParaRPr lang="en" altLang="zh-CN" dirty="0"/>
          </a:p>
          <a:p>
            <a:r>
              <a:rPr lang="en" altLang="zh-CN" dirty="0">
                <a:hlinkClick r:id="rId7"/>
              </a:rPr>
              <a:t>Loading sequence and performance</a:t>
            </a:r>
            <a:endParaRPr lang="en"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FDF715-8F34-BD4B-AB5F-A66EF292DEF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D95D42C4-722A-E345-AB0B-81B7FE5E5464}"/>
              </a:ext>
            </a:extLst>
          </p:cNvPr>
          <p:cNvSpPr>
            <a:spLocks noGrp="1"/>
          </p:cNvSpPr>
          <p:nvPr>
            <p:ph type="body" idx="1"/>
          </p:nvPr>
        </p:nvSpPr>
        <p:spPr>
          <a:xfrm>
            <a:off x="311700" y="1229875"/>
            <a:ext cx="3795217" cy="3339000"/>
          </a:xfrm>
        </p:spPr>
        <p:txBody>
          <a:bodyPr/>
          <a:lstStyle/>
          <a:p>
            <a:r>
              <a:rPr lang="en" altLang="zh-CN" dirty="0"/>
              <a:t>To depend on the AAR, the host app must be able to find these files.</a:t>
            </a:r>
          </a:p>
          <a:p>
            <a:r>
              <a:rPr lang="en" altLang="zh-CN" dirty="0"/>
              <a:t>To do that, edit app/</a:t>
            </a:r>
            <a:r>
              <a:rPr lang="en" altLang="zh-CN" dirty="0" err="1"/>
              <a:t>build.gradle</a:t>
            </a:r>
            <a:r>
              <a:rPr lang="en" altLang="zh-CN" dirty="0"/>
              <a:t> in your host app such as it includes the local repository and the dependency:</a:t>
            </a:r>
          </a:p>
          <a:p>
            <a:endParaRPr kumimoji="1" lang="zh-CN" altLang="en-US" dirty="0"/>
          </a:p>
        </p:txBody>
      </p:sp>
      <p:pic>
        <p:nvPicPr>
          <p:cNvPr id="4" name="图片 3">
            <a:extLst>
              <a:ext uri="{FF2B5EF4-FFF2-40B4-BE49-F238E27FC236}">
                <a16:creationId xmlns:a16="http://schemas.microsoft.com/office/drawing/2014/main" id="{FBA01B8D-6DBF-E44F-9E09-6B219223631F}"/>
              </a:ext>
            </a:extLst>
          </p:cNvPr>
          <p:cNvPicPr>
            <a:picLocks noChangeAspect="1"/>
          </p:cNvPicPr>
          <p:nvPr/>
        </p:nvPicPr>
        <p:blipFill>
          <a:blip r:embed="rId2"/>
          <a:stretch>
            <a:fillRect/>
          </a:stretch>
        </p:blipFill>
        <p:spPr>
          <a:xfrm>
            <a:off x="4169599" y="1229875"/>
            <a:ext cx="4662701" cy="3339000"/>
          </a:xfrm>
          <a:prstGeom prst="rect">
            <a:avLst/>
          </a:prstGeom>
        </p:spPr>
      </p:pic>
    </p:spTree>
    <p:extLst>
      <p:ext uri="{BB962C8B-B14F-4D97-AF65-F5344CB8AC3E}">
        <p14:creationId xmlns:p14="http://schemas.microsoft.com/office/powerpoint/2010/main" val="3899144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F578D4-1951-EE40-8D8F-C015F336A656}"/>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2E22024C-B284-A646-8ACD-593A717A36EB}"/>
              </a:ext>
            </a:extLst>
          </p:cNvPr>
          <p:cNvSpPr>
            <a:spLocks noGrp="1"/>
          </p:cNvSpPr>
          <p:nvPr>
            <p:ph type="body" idx="1"/>
          </p:nvPr>
        </p:nvSpPr>
        <p:spPr/>
        <p:txBody>
          <a:bodyPr/>
          <a:lstStyle/>
          <a:p>
            <a:r>
              <a:rPr lang="en" altLang="zh-CN" dirty="0"/>
              <a:t>Your app now includes the Flutter module as a dependency. You can follow the next steps in the </a:t>
            </a:r>
            <a:r>
              <a:rPr lang="en" altLang="zh-CN" dirty="0">
                <a:hlinkClick r:id="rId2"/>
              </a:rPr>
              <a:t>API usage documentations</a:t>
            </a:r>
            <a:r>
              <a:rPr lang="en" altLang="zh-CN" dirty="0"/>
              <a:t>.</a:t>
            </a:r>
          </a:p>
        </p:txBody>
      </p:sp>
      <p:pic>
        <p:nvPicPr>
          <p:cNvPr id="4" name="图片 3">
            <a:extLst>
              <a:ext uri="{FF2B5EF4-FFF2-40B4-BE49-F238E27FC236}">
                <a16:creationId xmlns:a16="http://schemas.microsoft.com/office/drawing/2014/main" id="{59581B33-03C1-C64B-8DDF-18118EBFEC7A}"/>
              </a:ext>
            </a:extLst>
          </p:cNvPr>
          <p:cNvPicPr>
            <a:picLocks noChangeAspect="1"/>
          </p:cNvPicPr>
          <p:nvPr/>
        </p:nvPicPr>
        <p:blipFill>
          <a:blip r:embed="rId3"/>
          <a:stretch>
            <a:fillRect/>
          </a:stretch>
        </p:blipFill>
        <p:spPr>
          <a:xfrm>
            <a:off x="839514" y="2082452"/>
            <a:ext cx="7464972" cy="2950838"/>
          </a:xfrm>
          <a:prstGeom prst="rect">
            <a:avLst/>
          </a:prstGeom>
        </p:spPr>
      </p:pic>
    </p:spTree>
    <p:extLst>
      <p:ext uri="{BB962C8B-B14F-4D97-AF65-F5344CB8AC3E}">
        <p14:creationId xmlns:p14="http://schemas.microsoft.com/office/powerpoint/2010/main" val="3582649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554F0-25CC-834B-8785-E286CC157C1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531AF9A-75EC-994A-82C1-E4A68578BD65}"/>
              </a:ext>
            </a:extLst>
          </p:cNvPr>
          <p:cNvSpPr>
            <a:spLocks noGrp="1"/>
          </p:cNvSpPr>
          <p:nvPr>
            <p:ph type="body" idx="1"/>
          </p:nvPr>
        </p:nvSpPr>
        <p:spPr/>
        <p:txBody>
          <a:bodyPr/>
          <a:lstStyle/>
          <a:p>
            <a:pPr marL="114300" indent="0">
              <a:buNone/>
            </a:pPr>
            <a:r>
              <a:rPr lang="en" altLang="zh-CN" dirty="0"/>
              <a:t>Option B - Depend on the module’s source code</a:t>
            </a:r>
          </a:p>
          <a:p>
            <a:r>
              <a:rPr lang="en" altLang="zh-CN" dirty="0"/>
              <a:t>This option enables a one-step build for both your Android project and Flutter project. </a:t>
            </a:r>
          </a:p>
          <a:p>
            <a:r>
              <a:rPr lang="en" altLang="zh-CN" dirty="0"/>
              <a:t>This option is convenient when you work on both parts simultaneously and rapidly iterate, but your team must install the Flutter SDK to build the host app.</a:t>
            </a:r>
            <a:endParaRPr kumimoji="1" lang="zh-CN" altLang="en-US" dirty="0"/>
          </a:p>
        </p:txBody>
      </p:sp>
    </p:spTree>
    <p:extLst>
      <p:ext uri="{BB962C8B-B14F-4D97-AF65-F5344CB8AC3E}">
        <p14:creationId xmlns:p14="http://schemas.microsoft.com/office/powerpoint/2010/main" val="1034335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DB0FE-11E6-564A-AB53-5A5AF71B5ACB}"/>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29272E99-02A5-CC4E-A924-304AC3B7D501}"/>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768B2200-213A-9540-B129-BAC4C185467A}"/>
              </a:ext>
            </a:extLst>
          </p:cNvPr>
          <p:cNvPicPr>
            <a:picLocks noChangeAspect="1"/>
          </p:cNvPicPr>
          <p:nvPr/>
        </p:nvPicPr>
        <p:blipFill>
          <a:blip r:embed="rId2"/>
          <a:stretch>
            <a:fillRect/>
          </a:stretch>
        </p:blipFill>
        <p:spPr>
          <a:xfrm>
            <a:off x="0" y="117197"/>
            <a:ext cx="9144000" cy="4909106"/>
          </a:xfrm>
          <a:prstGeom prst="rect">
            <a:avLst/>
          </a:prstGeom>
        </p:spPr>
      </p:pic>
    </p:spTree>
    <p:extLst>
      <p:ext uri="{BB962C8B-B14F-4D97-AF65-F5344CB8AC3E}">
        <p14:creationId xmlns:p14="http://schemas.microsoft.com/office/powerpoint/2010/main" val="2059584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34DEB-ECC1-3D42-8E7B-5D4CF61E8FCE}"/>
              </a:ext>
            </a:extLst>
          </p:cNvPr>
          <p:cNvSpPr>
            <a:spLocks noGrp="1"/>
          </p:cNvSpPr>
          <p:nvPr>
            <p:ph type="title"/>
          </p:nvPr>
        </p:nvSpPr>
        <p:spPr/>
        <p:txBody>
          <a:bodyPr/>
          <a:lstStyle/>
          <a:p>
            <a:r>
              <a:rPr lang="en" altLang="zh-CN" dirty="0"/>
              <a:t>Adding a Flutter screen to an Android app</a:t>
            </a:r>
            <a:endParaRPr kumimoji="1" lang="zh-CN" altLang="en-US" dirty="0"/>
          </a:p>
        </p:txBody>
      </p:sp>
      <p:sp>
        <p:nvSpPr>
          <p:cNvPr id="3" name="文本占位符 2">
            <a:extLst>
              <a:ext uri="{FF2B5EF4-FFF2-40B4-BE49-F238E27FC236}">
                <a16:creationId xmlns:a16="http://schemas.microsoft.com/office/drawing/2014/main" id="{1243F230-DCF2-B346-BE8F-63D156F03A61}"/>
              </a:ext>
            </a:extLst>
          </p:cNvPr>
          <p:cNvSpPr>
            <a:spLocks noGrp="1"/>
          </p:cNvSpPr>
          <p:nvPr>
            <p:ph type="body" idx="1"/>
          </p:nvPr>
        </p:nvSpPr>
        <p:spPr/>
        <p:txBody>
          <a:bodyPr/>
          <a:lstStyle/>
          <a:p>
            <a:r>
              <a:rPr lang="en" altLang="zh-CN" dirty="0"/>
              <a:t>This guide describes how to add a single Flutter screen to an existing Android app. </a:t>
            </a:r>
          </a:p>
          <a:p>
            <a:r>
              <a:rPr lang="en" altLang="zh-CN" dirty="0"/>
              <a:t>A Flutter screen can be added as a normal, opaque screen, or as a see-through, translucent screen. Both options are described in this guide.</a:t>
            </a:r>
          </a:p>
          <a:p>
            <a:pPr marL="114300" indent="0">
              <a:buNone/>
            </a:pPr>
            <a:endParaRPr kumimoji="1" lang="zh-CN" altLang="en-US" dirty="0"/>
          </a:p>
        </p:txBody>
      </p:sp>
    </p:spTree>
    <p:extLst>
      <p:ext uri="{BB962C8B-B14F-4D97-AF65-F5344CB8AC3E}">
        <p14:creationId xmlns:p14="http://schemas.microsoft.com/office/powerpoint/2010/main" val="3954546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5A4B3-B412-EA4D-B02D-8B703D561F3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7DAA13DC-D0CD-B44F-965C-9789C89FC7F4}"/>
              </a:ext>
            </a:extLst>
          </p:cNvPr>
          <p:cNvSpPr>
            <a:spLocks noGrp="1"/>
          </p:cNvSpPr>
          <p:nvPr>
            <p:ph type="body" idx="1"/>
          </p:nvPr>
        </p:nvSpPr>
        <p:spPr/>
        <p:txBody>
          <a:bodyPr/>
          <a:lstStyle/>
          <a:p>
            <a:pPr marL="114300" indent="0">
              <a:buNone/>
            </a:pPr>
            <a:r>
              <a:rPr lang="en" altLang="zh-CN" dirty="0"/>
              <a:t>Add a normal Flutter screen</a:t>
            </a:r>
          </a:p>
          <a:p>
            <a:endParaRPr kumimoji="1" lang="zh-CN" altLang="en-US" dirty="0"/>
          </a:p>
        </p:txBody>
      </p:sp>
      <p:pic>
        <p:nvPicPr>
          <p:cNvPr id="4" name="图片 3">
            <a:extLst>
              <a:ext uri="{FF2B5EF4-FFF2-40B4-BE49-F238E27FC236}">
                <a16:creationId xmlns:a16="http://schemas.microsoft.com/office/drawing/2014/main" id="{AAAF9E15-6A68-9948-98A5-F0B913B71752}"/>
              </a:ext>
            </a:extLst>
          </p:cNvPr>
          <p:cNvPicPr>
            <a:picLocks noChangeAspect="1"/>
          </p:cNvPicPr>
          <p:nvPr/>
        </p:nvPicPr>
        <p:blipFill>
          <a:blip r:embed="rId2"/>
          <a:stretch>
            <a:fillRect/>
          </a:stretch>
        </p:blipFill>
        <p:spPr>
          <a:xfrm>
            <a:off x="676959" y="1870184"/>
            <a:ext cx="7156727" cy="2952150"/>
          </a:xfrm>
          <a:prstGeom prst="rect">
            <a:avLst/>
          </a:prstGeom>
        </p:spPr>
      </p:pic>
    </p:spTree>
    <p:extLst>
      <p:ext uri="{BB962C8B-B14F-4D97-AF65-F5344CB8AC3E}">
        <p14:creationId xmlns:p14="http://schemas.microsoft.com/office/powerpoint/2010/main" val="3031864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12F780-76C8-D740-A03E-750016CAD247}"/>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2894E0EE-2892-7548-8528-D05246B57D04}"/>
              </a:ext>
            </a:extLst>
          </p:cNvPr>
          <p:cNvSpPr>
            <a:spLocks noGrp="1"/>
          </p:cNvSpPr>
          <p:nvPr>
            <p:ph type="body" idx="1"/>
          </p:nvPr>
        </p:nvSpPr>
        <p:spPr/>
        <p:txBody>
          <a:bodyPr/>
          <a:lstStyle/>
          <a:p>
            <a:r>
              <a:rPr lang="en" altLang="zh-CN" dirty="0"/>
              <a:t>Step 1: Add </a:t>
            </a:r>
            <a:r>
              <a:rPr lang="en" altLang="zh-CN" dirty="0" err="1"/>
              <a:t>FlutterActivity</a:t>
            </a:r>
            <a:r>
              <a:rPr lang="en" altLang="zh-CN" dirty="0"/>
              <a:t> to </a:t>
            </a:r>
            <a:r>
              <a:rPr lang="en" altLang="zh-CN" dirty="0" err="1"/>
              <a:t>AndroidManifest.xml</a:t>
            </a:r>
            <a:endParaRPr lang="en" altLang="zh-CN" dirty="0"/>
          </a:p>
          <a:p>
            <a:endParaRPr kumimoji="1" lang="zh-CN" altLang="en-US" dirty="0"/>
          </a:p>
        </p:txBody>
      </p:sp>
      <p:pic>
        <p:nvPicPr>
          <p:cNvPr id="4" name="图片 3">
            <a:extLst>
              <a:ext uri="{FF2B5EF4-FFF2-40B4-BE49-F238E27FC236}">
                <a16:creationId xmlns:a16="http://schemas.microsoft.com/office/drawing/2014/main" id="{B442173F-CCC8-0949-BC29-616C03DBB872}"/>
              </a:ext>
            </a:extLst>
          </p:cNvPr>
          <p:cNvPicPr>
            <a:picLocks noChangeAspect="1"/>
          </p:cNvPicPr>
          <p:nvPr/>
        </p:nvPicPr>
        <p:blipFill>
          <a:blip r:embed="rId2"/>
          <a:stretch>
            <a:fillRect/>
          </a:stretch>
        </p:blipFill>
        <p:spPr>
          <a:xfrm>
            <a:off x="0" y="1961799"/>
            <a:ext cx="9144000" cy="1875152"/>
          </a:xfrm>
          <a:prstGeom prst="rect">
            <a:avLst/>
          </a:prstGeom>
        </p:spPr>
      </p:pic>
    </p:spTree>
    <p:extLst>
      <p:ext uri="{BB962C8B-B14F-4D97-AF65-F5344CB8AC3E}">
        <p14:creationId xmlns:p14="http://schemas.microsoft.com/office/powerpoint/2010/main" val="147315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7B0820-50AE-9347-A0BC-6A7219CC1355}"/>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E96A2D26-C535-7640-8AE9-202248518366}"/>
              </a:ext>
            </a:extLst>
          </p:cNvPr>
          <p:cNvSpPr>
            <a:spLocks noGrp="1"/>
          </p:cNvSpPr>
          <p:nvPr>
            <p:ph type="body" idx="1"/>
          </p:nvPr>
        </p:nvSpPr>
        <p:spPr/>
        <p:txBody>
          <a:bodyPr/>
          <a:lstStyle/>
          <a:p>
            <a:pPr marL="114300" indent="0">
              <a:buNone/>
            </a:pPr>
            <a:r>
              <a:rPr lang="en" altLang="zh-CN" dirty="0"/>
              <a:t>Step 2: Launch </a:t>
            </a:r>
            <a:r>
              <a:rPr lang="en" altLang="zh-CN" dirty="0" err="1"/>
              <a:t>FlutterActivity</a:t>
            </a:r>
            <a:endParaRPr lang="en" altLang="zh-CN" dirty="0"/>
          </a:p>
          <a:p>
            <a:r>
              <a:rPr lang="en" altLang="zh-CN" dirty="0"/>
              <a:t>The following example shows </a:t>
            </a:r>
            <a:r>
              <a:rPr lang="en" altLang="zh-CN" dirty="0" err="1"/>
              <a:t>FlutterActivity</a:t>
            </a:r>
            <a:r>
              <a:rPr lang="en" altLang="zh-CN" dirty="0"/>
              <a:t> being launched from an </a:t>
            </a:r>
            <a:r>
              <a:rPr lang="en" altLang="zh-CN" dirty="0" err="1"/>
              <a:t>OnClickListener</a:t>
            </a:r>
            <a:r>
              <a:rPr lang="en" altLang="zh-CN" dirty="0"/>
              <a:t>.</a:t>
            </a:r>
          </a:p>
          <a:p>
            <a:endParaRPr kumimoji="1" lang="zh-CN" altLang="en-US" dirty="0"/>
          </a:p>
        </p:txBody>
      </p:sp>
      <p:pic>
        <p:nvPicPr>
          <p:cNvPr id="4" name="图片 3">
            <a:extLst>
              <a:ext uri="{FF2B5EF4-FFF2-40B4-BE49-F238E27FC236}">
                <a16:creationId xmlns:a16="http://schemas.microsoft.com/office/drawing/2014/main" id="{2B392022-746E-9C43-A2AE-E06CF149D980}"/>
              </a:ext>
            </a:extLst>
          </p:cNvPr>
          <p:cNvPicPr>
            <a:picLocks noChangeAspect="1"/>
          </p:cNvPicPr>
          <p:nvPr/>
        </p:nvPicPr>
        <p:blipFill>
          <a:blip r:embed="rId2"/>
          <a:stretch>
            <a:fillRect/>
          </a:stretch>
        </p:blipFill>
        <p:spPr>
          <a:xfrm>
            <a:off x="1813034" y="2412279"/>
            <a:ext cx="5978525" cy="2636627"/>
          </a:xfrm>
          <a:prstGeom prst="rect">
            <a:avLst/>
          </a:prstGeom>
        </p:spPr>
      </p:pic>
    </p:spTree>
    <p:extLst>
      <p:ext uri="{BB962C8B-B14F-4D97-AF65-F5344CB8AC3E}">
        <p14:creationId xmlns:p14="http://schemas.microsoft.com/office/powerpoint/2010/main" val="833102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B9EDEA-088D-1949-8FB0-EB0A02207721}"/>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9DD8D9EA-119B-C84D-8DE4-7E0F394DDD25}"/>
              </a:ext>
            </a:extLst>
          </p:cNvPr>
          <p:cNvSpPr>
            <a:spLocks noGrp="1"/>
          </p:cNvSpPr>
          <p:nvPr>
            <p:ph type="body" idx="1"/>
          </p:nvPr>
        </p:nvSpPr>
        <p:spPr>
          <a:xfrm>
            <a:off x="311700" y="1229875"/>
            <a:ext cx="2612034" cy="3339000"/>
          </a:xfrm>
        </p:spPr>
        <p:txBody>
          <a:bodyPr/>
          <a:lstStyle/>
          <a:p>
            <a:r>
              <a:rPr lang="en" altLang="zh-CN" dirty="0"/>
              <a:t>The following example demonstrates how to launch a </a:t>
            </a:r>
            <a:r>
              <a:rPr lang="en" altLang="zh-CN" dirty="0" err="1"/>
              <a:t>FlutterActivity</a:t>
            </a:r>
            <a:r>
              <a:rPr lang="en" altLang="zh-CN" dirty="0"/>
              <a:t> that initially renders a custom route in Flutter.</a:t>
            </a:r>
            <a:endParaRPr kumimoji="1" lang="zh-CN" altLang="en-US" dirty="0"/>
          </a:p>
        </p:txBody>
      </p:sp>
      <p:pic>
        <p:nvPicPr>
          <p:cNvPr id="4" name="图片 3">
            <a:extLst>
              <a:ext uri="{FF2B5EF4-FFF2-40B4-BE49-F238E27FC236}">
                <a16:creationId xmlns:a16="http://schemas.microsoft.com/office/drawing/2014/main" id="{3AC74B92-9BDC-6547-AF79-4F1443B1478A}"/>
              </a:ext>
            </a:extLst>
          </p:cNvPr>
          <p:cNvPicPr>
            <a:picLocks noChangeAspect="1"/>
          </p:cNvPicPr>
          <p:nvPr/>
        </p:nvPicPr>
        <p:blipFill>
          <a:blip r:embed="rId2"/>
          <a:stretch>
            <a:fillRect/>
          </a:stretch>
        </p:blipFill>
        <p:spPr>
          <a:xfrm>
            <a:off x="2923734" y="1000725"/>
            <a:ext cx="6121400" cy="3797300"/>
          </a:xfrm>
          <a:prstGeom prst="rect">
            <a:avLst/>
          </a:prstGeom>
        </p:spPr>
      </p:pic>
    </p:spTree>
    <p:extLst>
      <p:ext uri="{BB962C8B-B14F-4D97-AF65-F5344CB8AC3E}">
        <p14:creationId xmlns:p14="http://schemas.microsoft.com/office/powerpoint/2010/main" val="632724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B54D6F-C36A-F64B-936F-B60E0EE07088}"/>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9B47062D-2FEC-BD41-8ED0-8D05CEDC120A}"/>
              </a:ext>
            </a:extLst>
          </p:cNvPr>
          <p:cNvSpPr>
            <a:spLocks noGrp="1"/>
          </p:cNvSpPr>
          <p:nvPr>
            <p:ph type="body" idx="1"/>
          </p:nvPr>
        </p:nvSpPr>
        <p:spPr/>
        <p:txBody>
          <a:bodyPr/>
          <a:lstStyle/>
          <a:p>
            <a:pPr marL="114300" indent="0">
              <a:buNone/>
            </a:pPr>
            <a:r>
              <a:rPr lang="en" altLang="zh-CN" dirty="0"/>
              <a:t>Step 3: (Optional) Use a cached </a:t>
            </a:r>
            <a:r>
              <a:rPr lang="en" altLang="zh-CN" dirty="0" err="1"/>
              <a:t>FlutterEngine</a:t>
            </a:r>
            <a:endParaRPr lang="en" altLang="zh-CN" dirty="0"/>
          </a:p>
          <a:p>
            <a:r>
              <a:rPr lang="en" altLang="zh-CN" dirty="0"/>
              <a:t>Every </a:t>
            </a:r>
            <a:r>
              <a:rPr lang="en" altLang="zh-CN" dirty="0" err="1"/>
              <a:t>FlutterActivity</a:t>
            </a:r>
            <a:r>
              <a:rPr lang="en" altLang="zh-CN" dirty="0"/>
              <a:t> creates its own </a:t>
            </a:r>
            <a:r>
              <a:rPr lang="en" altLang="zh-CN" dirty="0" err="1"/>
              <a:t>FlutterEngine</a:t>
            </a:r>
            <a:r>
              <a:rPr lang="en" altLang="zh-CN" dirty="0"/>
              <a:t> by default. Each </a:t>
            </a:r>
            <a:r>
              <a:rPr lang="en" altLang="zh-CN" dirty="0" err="1"/>
              <a:t>FlutterEngine</a:t>
            </a:r>
            <a:r>
              <a:rPr lang="en" altLang="zh-CN" dirty="0"/>
              <a:t> has a non-trivial warm-up time. </a:t>
            </a:r>
          </a:p>
          <a:p>
            <a:r>
              <a:rPr lang="en" altLang="zh-CN" dirty="0"/>
              <a:t>This means that launching a standard </a:t>
            </a:r>
            <a:r>
              <a:rPr lang="en" altLang="zh-CN" dirty="0" err="1"/>
              <a:t>FlutterActivity</a:t>
            </a:r>
            <a:r>
              <a:rPr lang="en" altLang="zh-CN" dirty="0"/>
              <a:t> comes with a brief delay before your Flutter experience becomes visible.</a:t>
            </a:r>
            <a:endParaRPr kumimoji="1" lang="zh-CN" altLang="en-US" dirty="0"/>
          </a:p>
        </p:txBody>
      </p:sp>
    </p:spTree>
    <p:extLst>
      <p:ext uri="{BB962C8B-B14F-4D97-AF65-F5344CB8AC3E}">
        <p14:creationId xmlns:p14="http://schemas.microsoft.com/office/powerpoint/2010/main" val="1026416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Introduction</a:t>
            </a:r>
          </a:p>
        </p:txBody>
      </p:sp>
    </p:spTree>
    <p:extLst>
      <p:ext uri="{BB962C8B-B14F-4D97-AF65-F5344CB8AC3E}">
        <p14:creationId xmlns:p14="http://schemas.microsoft.com/office/powerpoint/2010/main" val="473343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46EC7A-E412-1849-A76E-CA3D551BB677}"/>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C0FCAB6A-9A7A-C64D-A7EF-60B101C39068}"/>
              </a:ext>
            </a:extLst>
          </p:cNvPr>
          <p:cNvSpPr>
            <a:spLocks noGrp="1"/>
          </p:cNvSpPr>
          <p:nvPr>
            <p:ph type="body" idx="1"/>
          </p:nvPr>
        </p:nvSpPr>
        <p:spPr>
          <a:xfrm>
            <a:off x="311700" y="1229875"/>
            <a:ext cx="2780325" cy="3339000"/>
          </a:xfrm>
        </p:spPr>
        <p:txBody>
          <a:bodyPr/>
          <a:lstStyle/>
          <a:p>
            <a:r>
              <a:rPr lang="en" altLang="zh-CN" dirty="0"/>
              <a:t>The following example arbitrarily pre-warms a </a:t>
            </a:r>
            <a:r>
              <a:rPr lang="en" altLang="zh-CN" dirty="0" err="1"/>
              <a:t>FlutterEngine</a:t>
            </a:r>
            <a:r>
              <a:rPr lang="en" altLang="zh-CN" dirty="0"/>
              <a:t> in the Application class:</a:t>
            </a:r>
            <a:endParaRPr kumimoji="1" lang="zh-CN" altLang="en-US" dirty="0"/>
          </a:p>
        </p:txBody>
      </p:sp>
      <p:pic>
        <p:nvPicPr>
          <p:cNvPr id="4" name="图片 3">
            <a:extLst>
              <a:ext uri="{FF2B5EF4-FFF2-40B4-BE49-F238E27FC236}">
                <a16:creationId xmlns:a16="http://schemas.microsoft.com/office/drawing/2014/main" id="{D644CA84-87BF-8549-A5C5-EC820663BDC0}"/>
              </a:ext>
            </a:extLst>
          </p:cNvPr>
          <p:cNvPicPr>
            <a:picLocks noChangeAspect="1"/>
          </p:cNvPicPr>
          <p:nvPr/>
        </p:nvPicPr>
        <p:blipFill>
          <a:blip r:embed="rId2"/>
          <a:stretch>
            <a:fillRect/>
          </a:stretch>
        </p:blipFill>
        <p:spPr>
          <a:xfrm>
            <a:off x="3092025" y="169479"/>
            <a:ext cx="5949499" cy="4804541"/>
          </a:xfrm>
          <a:prstGeom prst="rect">
            <a:avLst/>
          </a:prstGeom>
        </p:spPr>
      </p:pic>
    </p:spTree>
    <p:extLst>
      <p:ext uri="{BB962C8B-B14F-4D97-AF65-F5344CB8AC3E}">
        <p14:creationId xmlns:p14="http://schemas.microsoft.com/office/powerpoint/2010/main" val="3993709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57F494-D0EB-C045-9986-4CE9C750C8A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3E1E7134-7071-5E46-A66F-6601C7976051}"/>
              </a:ext>
            </a:extLst>
          </p:cNvPr>
          <p:cNvSpPr>
            <a:spLocks noGrp="1"/>
          </p:cNvSpPr>
          <p:nvPr>
            <p:ph type="body" idx="1"/>
          </p:nvPr>
        </p:nvSpPr>
        <p:spPr>
          <a:xfrm>
            <a:off x="311700" y="1229875"/>
            <a:ext cx="3408962" cy="3339000"/>
          </a:xfrm>
        </p:spPr>
        <p:txBody>
          <a:bodyPr/>
          <a:lstStyle/>
          <a:p>
            <a:r>
              <a:rPr lang="en" altLang="zh-CN" dirty="0"/>
              <a:t>With a pre-warmed, cached </a:t>
            </a:r>
            <a:r>
              <a:rPr lang="en" altLang="zh-CN" dirty="0" err="1"/>
              <a:t>FlutterEngine</a:t>
            </a:r>
            <a:r>
              <a:rPr lang="en" altLang="zh-CN" dirty="0"/>
              <a:t>, you now need to instruct your </a:t>
            </a:r>
            <a:r>
              <a:rPr lang="en" altLang="zh-CN" dirty="0" err="1"/>
              <a:t>FlutterActivity</a:t>
            </a:r>
            <a:r>
              <a:rPr lang="en" altLang="zh-CN" dirty="0"/>
              <a:t> to use the cached </a:t>
            </a:r>
            <a:r>
              <a:rPr lang="en" altLang="zh-CN" dirty="0" err="1"/>
              <a:t>FlutterEngine</a:t>
            </a:r>
            <a:r>
              <a:rPr lang="en" altLang="zh-CN" dirty="0"/>
              <a:t> instead of creating a new one.</a:t>
            </a:r>
            <a:endParaRPr kumimoji="1" lang="zh-CN" altLang="en-US" dirty="0"/>
          </a:p>
        </p:txBody>
      </p:sp>
      <p:pic>
        <p:nvPicPr>
          <p:cNvPr id="4" name="图片 3">
            <a:extLst>
              <a:ext uri="{FF2B5EF4-FFF2-40B4-BE49-F238E27FC236}">
                <a16:creationId xmlns:a16="http://schemas.microsoft.com/office/drawing/2014/main" id="{4483513F-6ADA-6B41-AAF4-B04568FE533C}"/>
              </a:ext>
            </a:extLst>
          </p:cNvPr>
          <p:cNvPicPr>
            <a:picLocks noChangeAspect="1"/>
          </p:cNvPicPr>
          <p:nvPr/>
        </p:nvPicPr>
        <p:blipFill>
          <a:blip r:embed="rId2"/>
          <a:stretch>
            <a:fillRect/>
          </a:stretch>
        </p:blipFill>
        <p:spPr>
          <a:xfrm>
            <a:off x="3780870" y="1229875"/>
            <a:ext cx="5219270" cy="3229352"/>
          </a:xfrm>
          <a:prstGeom prst="rect">
            <a:avLst/>
          </a:prstGeom>
        </p:spPr>
      </p:pic>
    </p:spTree>
    <p:extLst>
      <p:ext uri="{BB962C8B-B14F-4D97-AF65-F5344CB8AC3E}">
        <p14:creationId xmlns:p14="http://schemas.microsoft.com/office/powerpoint/2010/main" val="16411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696B7D-A53E-CA4E-AB95-59BFC3E30135}"/>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025815A6-C271-6243-8269-FE186071ADF0}"/>
              </a:ext>
            </a:extLst>
          </p:cNvPr>
          <p:cNvSpPr>
            <a:spLocks noGrp="1"/>
          </p:cNvSpPr>
          <p:nvPr>
            <p:ph type="body" idx="1"/>
          </p:nvPr>
        </p:nvSpPr>
        <p:spPr/>
        <p:txBody>
          <a:bodyPr/>
          <a:lstStyle/>
          <a:p>
            <a:pPr marL="114300" indent="0">
              <a:buNone/>
            </a:pPr>
            <a:r>
              <a:rPr lang="en" altLang="zh-CN" dirty="0"/>
              <a:t>Initial route with a cached engine</a:t>
            </a:r>
          </a:p>
          <a:p>
            <a:r>
              <a:rPr lang="en" altLang="zh-CN" dirty="0"/>
              <a:t>The concept of an initial route is available when configuring a </a:t>
            </a:r>
            <a:r>
              <a:rPr lang="en" altLang="zh-CN" dirty="0" err="1"/>
              <a:t>FlutterActivity</a:t>
            </a:r>
            <a:r>
              <a:rPr lang="en" altLang="zh-CN" dirty="0"/>
              <a:t> or a </a:t>
            </a:r>
            <a:r>
              <a:rPr lang="en" altLang="zh-CN" dirty="0" err="1"/>
              <a:t>FlutterFragment</a:t>
            </a:r>
            <a:r>
              <a:rPr lang="en" altLang="zh-CN" dirty="0"/>
              <a:t> with a new </a:t>
            </a:r>
            <a:r>
              <a:rPr lang="en" altLang="zh-CN" dirty="0" err="1"/>
              <a:t>FlutterEngine</a:t>
            </a:r>
            <a:r>
              <a:rPr lang="en" altLang="zh-CN" dirty="0"/>
              <a:t>. </a:t>
            </a:r>
          </a:p>
          <a:p>
            <a:r>
              <a:rPr lang="en" altLang="zh-CN" dirty="0"/>
              <a:t>Developers that would like their cached engine to begin with a custom initial route can configure their cached </a:t>
            </a:r>
            <a:r>
              <a:rPr lang="en" altLang="zh-CN" dirty="0" err="1"/>
              <a:t>FlutterEngine</a:t>
            </a:r>
            <a:r>
              <a:rPr lang="en" altLang="zh-CN" dirty="0"/>
              <a:t> to use a custom initial route just before executing the Dart </a:t>
            </a:r>
            <a:r>
              <a:rPr lang="en" altLang="zh-CN" dirty="0" err="1"/>
              <a:t>entrypoint</a:t>
            </a:r>
            <a:r>
              <a:rPr lang="en" altLang="zh-CN" dirty="0"/>
              <a:t>. </a:t>
            </a:r>
          </a:p>
          <a:p>
            <a:endParaRPr kumimoji="1" lang="zh-CN" altLang="en-US" dirty="0"/>
          </a:p>
        </p:txBody>
      </p:sp>
    </p:spTree>
    <p:extLst>
      <p:ext uri="{BB962C8B-B14F-4D97-AF65-F5344CB8AC3E}">
        <p14:creationId xmlns:p14="http://schemas.microsoft.com/office/powerpoint/2010/main" val="737102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80BB53-8228-354F-8415-3C24777F56F1}"/>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8467D330-A7CF-4048-85D0-B3EBE12BDCCF}"/>
              </a:ext>
            </a:extLst>
          </p:cNvPr>
          <p:cNvSpPr>
            <a:spLocks noGrp="1"/>
          </p:cNvSpPr>
          <p:nvPr>
            <p:ph type="body" idx="1"/>
          </p:nvPr>
        </p:nvSpPr>
        <p:spPr>
          <a:xfrm>
            <a:off x="311699" y="1229875"/>
            <a:ext cx="3219775" cy="3339000"/>
          </a:xfrm>
        </p:spPr>
        <p:txBody>
          <a:bodyPr/>
          <a:lstStyle/>
          <a:p>
            <a:r>
              <a:rPr lang="en" altLang="zh-CN" dirty="0"/>
              <a:t>The following example demonstrates the use of an initial route with a cached engine:</a:t>
            </a:r>
            <a:endParaRPr kumimoji="1" lang="zh-CN" altLang="en-US" dirty="0"/>
          </a:p>
        </p:txBody>
      </p:sp>
      <p:pic>
        <p:nvPicPr>
          <p:cNvPr id="4" name="图片 3">
            <a:extLst>
              <a:ext uri="{FF2B5EF4-FFF2-40B4-BE49-F238E27FC236}">
                <a16:creationId xmlns:a16="http://schemas.microsoft.com/office/drawing/2014/main" id="{E5098FFB-28B7-154A-BB4C-2E3CACAAB7EB}"/>
              </a:ext>
            </a:extLst>
          </p:cNvPr>
          <p:cNvPicPr>
            <a:picLocks noChangeAspect="1"/>
          </p:cNvPicPr>
          <p:nvPr/>
        </p:nvPicPr>
        <p:blipFill>
          <a:blip r:embed="rId2"/>
          <a:stretch>
            <a:fillRect/>
          </a:stretch>
        </p:blipFill>
        <p:spPr>
          <a:xfrm>
            <a:off x="3531475" y="1017800"/>
            <a:ext cx="5493767" cy="3453887"/>
          </a:xfrm>
          <a:prstGeom prst="rect">
            <a:avLst/>
          </a:prstGeom>
        </p:spPr>
      </p:pic>
    </p:spTree>
    <p:extLst>
      <p:ext uri="{BB962C8B-B14F-4D97-AF65-F5344CB8AC3E}">
        <p14:creationId xmlns:p14="http://schemas.microsoft.com/office/powerpoint/2010/main" val="3340564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858D-6C36-274A-9014-E8082429C099}"/>
              </a:ext>
            </a:extLst>
          </p:cNvPr>
          <p:cNvSpPr>
            <a:spLocks noGrp="1"/>
          </p:cNvSpPr>
          <p:nvPr>
            <p:ph type="title"/>
          </p:nvPr>
        </p:nvSpPr>
        <p:spPr/>
        <p:txBody>
          <a:bodyPr/>
          <a:lstStyle/>
          <a:p>
            <a:r>
              <a:rPr lang="en" altLang="zh-CN" dirty="0"/>
              <a:t>Add a translucent Flutter screen</a:t>
            </a:r>
            <a:endParaRPr kumimoji="1" lang="zh-CN" altLang="en-US" dirty="0"/>
          </a:p>
        </p:txBody>
      </p:sp>
      <p:sp>
        <p:nvSpPr>
          <p:cNvPr id="3" name="文本占位符 2">
            <a:extLst>
              <a:ext uri="{FF2B5EF4-FFF2-40B4-BE49-F238E27FC236}">
                <a16:creationId xmlns:a16="http://schemas.microsoft.com/office/drawing/2014/main" id="{3D3731F1-2E72-4E4E-9258-D2E989E9381B}"/>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8EF902F8-B481-2F44-8AE3-9A7D0A6DA46A}"/>
              </a:ext>
            </a:extLst>
          </p:cNvPr>
          <p:cNvPicPr>
            <a:picLocks noChangeAspect="1"/>
          </p:cNvPicPr>
          <p:nvPr/>
        </p:nvPicPr>
        <p:blipFill>
          <a:blip r:embed="rId2"/>
          <a:stretch>
            <a:fillRect/>
          </a:stretch>
        </p:blipFill>
        <p:spPr>
          <a:xfrm>
            <a:off x="0" y="1229875"/>
            <a:ext cx="9144000" cy="3771900"/>
          </a:xfrm>
          <a:prstGeom prst="rect">
            <a:avLst/>
          </a:prstGeom>
        </p:spPr>
      </p:pic>
    </p:spTree>
    <p:extLst>
      <p:ext uri="{BB962C8B-B14F-4D97-AF65-F5344CB8AC3E}">
        <p14:creationId xmlns:p14="http://schemas.microsoft.com/office/powerpoint/2010/main" val="23832954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075D0C-ED7C-3840-9FB2-F46AA5367FFA}"/>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9D1BA3F-BF34-9D4A-AC85-3E6DB58306BF}"/>
              </a:ext>
            </a:extLst>
          </p:cNvPr>
          <p:cNvSpPr>
            <a:spLocks noGrp="1"/>
          </p:cNvSpPr>
          <p:nvPr>
            <p:ph type="body" idx="1"/>
          </p:nvPr>
        </p:nvSpPr>
        <p:spPr/>
        <p:txBody>
          <a:bodyPr/>
          <a:lstStyle/>
          <a:p>
            <a:pPr marL="114300" indent="0">
              <a:buNone/>
            </a:pPr>
            <a:r>
              <a:rPr lang="en" altLang="zh-CN" dirty="0"/>
              <a:t>Step 1: Use a theme with translucency</a:t>
            </a:r>
          </a:p>
          <a:p>
            <a:r>
              <a:rPr lang="en" altLang="zh-CN" dirty="0"/>
              <a:t>Android requires a special theme property for </a:t>
            </a:r>
            <a:r>
              <a:rPr lang="en" altLang="zh-CN" dirty="0" err="1"/>
              <a:t>Activitys</a:t>
            </a:r>
            <a:r>
              <a:rPr lang="en" altLang="zh-CN" dirty="0"/>
              <a:t> that render with a translucent background. </a:t>
            </a:r>
          </a:p>
          <a:p>
            <a:r>
              <a:rPr lang="en" altLang="zh-CN" dirty="0"/>
              <a:t>Create or update an Android theme with the following property:</a:t>
            </a:r>
            <a:endParaRPr kumimoji="1" lang="zh-CN" altLang="en-US" dirty="0"/>
          </a:p>
        </p:txBody>
      </p:sp>
      <p:pic>
        <p:nvPicPr>
          <p:cNvPr id="4" name="图片 3">
            <a:extLst>
              <a:ext uri="{FF2B5EF4-FFF2-40B4-BE49-F238E27FC236}">
                <a16:creationId xmlns:a16="http://schemas.microsoft.com/office/drawing/2014/main" id="{927D19E2-FBB2-1E45-99A6-542394568BD8}"/>
              </a:ext>
            </a:extLst>
          </p:cNvPr>
          <p:cNvPicPr>
            <a:picLocks noChangeAspect="1"/>
          </p:cNvPicPr>
          <p:nvPr/>
        </p:nvPicPr>
        <p:blipFill>
          <a:blip r:embed="rId2"/>
          <a:stretch>
            <a:fillRect/>
          </a:stretch>
        </p:blipFill>
        <p:spPr>
          <a:xfrm>
            <a:off x="1536700" y="3172591"/>
            <a:ext cx="6070600" cy="863600"/>
          </a:xfrm>
          <a:prstGeom prst="rect">
            <a:avLst/>
          </a:prstGeom>
        </p:spPr>
      </p:pic>
    </p:spTree>
    <p:extLst>
      <p:ext uri="{BB962C8B-B14F-4D97-AF65-F5344CB8AC3E}">
        <p14:creationId xmlns:p14="http://schemas.microsoft.com/office/powerpoint/2010/main" val="1608407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A4F3AF-82B1-1F41-83D0-BAD2DEB1AC9E}"/>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93B317B7-F35B-F648-A03A-BAA2B185A041}"/>
              </a:ext>
            </a:extLst>
          </p:cNvPr>
          <p:cNvSpPr>
            <a:spLocks noGrp="1"/>
          </p:cNvSpPr>
          <p:nvPr>
            <p:ph type="body" idx="1"/>
          </p:nvPr>
        </p:nvSpPr>
        <p:spPr/>
        <p:txBody>
          <a:bodyPr/>
          <a:lstStyle/>
          <a:p>
            <a:r>
              <a:rPr lang="en" altLang="zh-CN" dirty="0"/>
              <a:t>Then, apply the translucent theme to your </a:t>
            </a:r>
            <a:r>
              <a:rPr lang="en" altLang="zh-CN" dirty="0" err="1"/>
              <a:t>FlutterActivity</a:t>
            </a:r>
            <a:r>
              <a:rPr lang="en" altLang="zh-CN" dirty="0"/>
              <a:t>.</a:t>
            </a:r>
            <a:endParaRPr kumimoji="1" lang="zh-CN" altLang="en-US" dirty="0"/>
          </a:p>
        </p:txBody>
      </p:sp>
      <p:pic>
        <p:nvPicPr>
          <p:cNvPr id="4" name="图片 3">
            <a:extLst>
              <a:ext uri="{FF2B5EF4-FFF2-40B4-BE49-F238E27FC236}">
                <a16:creationId xmlns:a16="http://schemas.microsoft.com/office/drawing/2014/main" id="{7B2DFB97-406F-9444-9A81-3D2959F7A2D5}"/>
              </a:ext>
            </a:extLst>
          </p:cNvPr>
          <p:cNvPicPr>
            <a:picLocks noChangeAspect="1"/>
          </p:cNvPicPr>
          <p:nvPr/>
        </p:nvPicPr>
        <p:blipFill>
          <a:blip r:embed="rId2"/>
          <a:stretch>
            <a:fillRect/>
          </a:stretch>
        </p:blipFill>
        <p:spPr>
          <a:xfrm>
            <a:off x="0" y="1993597"/>
            <a:ext cx="9144000" cy="1920028"/>
          </a:xfrm>
          <a:prstGeom prst="rect">
            <a:avLst/>
          </a:prstGeom>
        </p:spPr>
      </p:pic>
    </p:spTree>
    <p:extLst>
      <p:ext uri="{BB962C8B-B14F-4D97-AF65-F5344CB8AC3E}">
        <p14:creationId xmlns:p14="http://schemas.microsoft.com/office/powerpoint/2010/main" val="3975862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0590F-F6E2-E240-81A9-BC25ABF619E0}"/>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A428A4E-33A6-9348-BC73-3782816EAF06}"/>
              </a:ext>
            </a:extLst>
          </p:cNvPr>
          <p:cNvSpPr>
            <a:spLocks noGrp="1"/>
          </p:cNvSpPr>
          <p:nvPr>
            <p:ph type="body" idx="1"/>
          </p:nvPr>
        </p:nvSpPr>
        <p:spPr>
          <a:xfrm>
            <a:off x="311700" y="1229875"/>
            <a:ext cx="3527203" cy="3339000"/>
          </a:xfrm>
        </p:spPr>
        <p:txBody>
          <a:bodyPr/>
          <a:lstStyle/>
          <a:p>
            <a:pPr marL="114300" indent="0">
              <a:buNone/>
            </a:pPr>
            <a:r>
              <a:rPr lang="en" altLang="zh-CN" dirty="0"/>
              <a:t>Step 2: Start </a:t>
            </a:r>
            <a:r>
              <a:rPr lang="en" altLang="zh-CN" dirty="0" err="1"/>
              <a:t>FlutterActivity</a:t>
            </a:r>
            <a:r>
              <a:rPr lang="en" altLang="zh-CN" dirty="0"/>
              <a:t> with transparency</a:t>
            </a:r>
          </a:p>
          <a:p>
            <a:r>
              <a:rPr lang="en" altLang="zh-CN" dirty="0"/>
              <a:t>To launch your </a:t>
            </a:r>
            <a:r>
              <a:rPr lang="en" altLang="zh-CN" dirty="0" err="1"/>
              <a:t>FlutterActivity</a:t>
            </a:r>
            <a:r>
              <a:rPr lang="en" altLang="zh-CN" dirty="0"/>
              <a:t> with a transparent background, pass the appropriate </a:t>
            </a:r>
            <a:r>
              <a:rPr lang="en" altLang="zh-CN" dirty="0" err="1"/>
              <a:t>BackgroundMode</a:t>
            </a:r>
            <a:r>
              <a:rPr lang="en" altLang="zh-CN" dirty="0"/>
              <a:t> to the </a:t>
            </a:r>
            <a:r>
              <a:rPr lang="en" altLang="zh-CN" dirty="0" err="1"/>
              <a:t>IntentBuilder</a:t>
            </a:r>
            <a:r>
              <a:rPr lang="en" altLang="zh-CN" dirty="0"/>
              <a:t>:</a:t>
            </a:r>
            <a:endParaRPr kumimoji="1" lang="zh-CN" altLang="en-US" dirty="0"/>
          </a:p>
        </p:txBody>
      </p:sp>
      <p:pic>
        <p:nvPicPr>
          <p:cNvPr id="4" name="图片 3">
            <a:extLst>
              <a:ext uri="{FF2B5EF4-FFF2-40B4-BE49-F238E27FC236}">
                <a16:creationId xmlns:a16="http://schemas.microsoft.com/office/drawing/2014/main" id="{B3E40169-5671-BB42-8198-B455AD68F6C7}"/>
              </a:ext>
            </a:extLst>
          </p:cNvPr>
          <p:cNvPicPr>
            <a:picLocks noChangeAspect="1"/>
          </p:cNvPicPr>
          <p:nvPr/>
        </p:nvPicPr>
        <p:blipFill>
          <a:blip r:embed="rId2"/>
          <a:stretch>
            <a:fillRect/>
          </a:stretch>
        </p:blipFill>
        <p:spPr>
          <a:xfrm>
            <a:off x="3719059" y="933172"/>
            <a:ext cx="5300130" cy="3635703"/>
          </a:xfrm>
          <a:prstGeom prst="rect">
            <a:avLst/>
          </a:prstGeom>
        </p:spPr>
      </p:pic>
    </p:spTree>
    <p:extLst>
      <p:ext uri="{BB962C8B-B14F-4D97-AF65-F5344CB8AC3E}">
        <p14:creationId xmlns:p14="http://schemas.microsoft.com/office/powerpoint/2010/main" val="894086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418BD5-B09B-6C4D-9607-428E8DA5B37A}"/>
              </a:ext>
            </a:extLst>
          </p:cNvPr>
          <p:cNvSpPr>
            <a:spLocks noGrp="1"/>
          </p:cNvSpPr>
          <p:nvPr>
            <p:ph type="title"/>
          </p:nvPr>
        </p:nvSpPr>
        <p:spPr/>
        <p:txBody>
          <a:bodyPr/>
          <a:lstStyle/>
          <a:p>
            <a:r>
              <a:rPr lang="en" altLang="zh-CN" dirty="0"/>
              <a:t>Adding a Flutter Fragment to an Android app</a:t>
            </a:r>
            <a:endParaRPr kumimoji="1" lang="zh-CN" altLang="en-US" dirty="0"/>
          </a:p>
        </p:txBody>
      </p:sp>
      <p:sp>
        <p:nvSpPr>
          <p:cNvPr id="3" name="文本占位符 2">
            <a:extLst>
              <a:ext uri="{FF2B5EF4-FFF2-40B4-BE49-F238E27FC236}">
                <a16:creationId xmlns:a16="http://schemas.microsoft.com/office/drawing/2014/main" id="{BBB262E4-287D-A646-89B0-87F8E696E542}"/>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7DD2A75B-7B16-A444-872D-60A94F696217}"/>
              </a:ext>
            </a:extLst>
          </p:cNvPr>
          <p:cNvPicPr>
            <a:picLocks noChangeAspect="1"/>
          </p:cNvPicPr>
          <p:nvPr/>
        </p:nvPicPr>
        <p:blipFill>
          <a:blip r:embed="rId2"/>
          <a:stretch>
            <a:fillRect/>
          </a:stretch>
        </p:blipFill>
        <p:spPr>
          <a:xfrm>
            <a:off x="0" y="1229875"/>
            <a:ext cx="9144000" cy="3771900"/>
          </a:xfrm>
          <a:prstGeom prst="rect">
            <a:avLst/>
          </a:prstGeom>
        </p:spPr>
      </p:pic>
    </p:spTree>
    <p:extLst>
      <p:ext uri="{BB962C8B-B14F-4D97-AF65-F5344CB8AC3E}">
        <p14:creationId xmlns:p14="http://schemas.microsoft.com/office/powerpoint/2010/main" val="2106511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E7442E-5EB0-4D4D-BAF6-EBE382C4A3AA}"/>
              </a:ext>
            </a:extLst>
          </p:cNvPr>
          <p:cNvSpPr>
            <a:spLocks noGrp="1"/>
          </p:cNvSpPr>
          <p:nvPr>
            <p:ph type="title"/>
          </p:nvPr>
        </p:nvSpPr>
        <p:spPr/>
        <p:txBody>
          <a:bodyPr/>
          <a:lstStyle/>
          <a:p>
            <a:r>
              <a:rPr lang="en" altLang="zh-CN" dirty="0"/>
              <a:t>Add a </a:t>
            </a:r>
            <a:r>
              <a:rPr lang="en" altLang="zh-CN" dirty="0" err="1"/>
              <a:t>FlutterFragment</a:t>
            </a:r>
            <a:r>
              <a:rPr lang="en" altLang="zh-CN" dirty="0"/>
              <a:t> to an Activity</a:t>
            </a:r>
            <a:endParaRPr kumimoji="1" lang="zh-CN" altLang="en-US" dirty="0"/>
          </a:p>
        </p:txBody>
      </p:sp>
      <p:sp>
        <p:nvSpPr>
          <p:cNvPr id="3" name="文本占位符 2">
            <a:extLst>
              <a:ext uri="{FF2B5EF4-FFF2-40B4-BE49-F238E27FC236}">
                <a16:creationId xmlns:a16="http://schemas.microsoft.com/office/drawing/2014/main" id="{0CEF84E5-8685-9E4E-84C9-E0DCEE3FA690}"/>
              </a:ext>
            </a:extLst>
          </p:cNvPr>
          <p:cNvSpPr>
            <a:spLocks noGrp="1"/>
          </p:cNvSpPr>
          <p:nvPr>
            <p:ph type="body" idx="1"/>
          </p:nvPr>
        </p:nvSpPr>
        <p:spPr>
          <a:xfrm>
            <a:off x="311700" y="1229875"/>
            <a:ext cx="3314369" cy="3339000"/>
          </a:xfrm>
        </p:spPr>
        <p:txBody>
          <a:bodyPr/>
          <a:lstStyle/>
          <a:p>
            <a:r>
              <a:rPr lang="en" altLang="zh-CN" dirty="0"/>
              <a:t>The first thing to do to use a </a:t>
            </a:r>
            <a:r>
              <a:rPr lang="en" altLang="zh-CN" dirty="0" err="1"/>
              <a:t>FlutterFragment</a:t>
            </a:r>
            <a:r>
              <a:rPr lang="en" altLang="zh-CN" dirty="0"/>
              <a:t> is to add it to a host Activity.</a:t>
            </a:r>
            <a:endParaRPr kumimoji="1" lang="zh-CN" altLang="en-US" dirty="0"/>
          </a:p>
        </p:txBody>
      </p:sp>
      <p:pic>
        <p:nvPicPr>
          <p:cNvPr id="4" name="图片 3">
            <a:extLst>
              <a:ext uri="{FF2B5EF4-FFF2-40B4-BE49-F238E27FC236}">
                <a16:creationId xmlns:a16="http://schemas.microsoft.com/office/drawing/2014/main" id="{54063211-1B78-3540-ABC5-8558378EBB10}"/>
              </a:ext>
            </a:extLst>
          </p:cNvPr>
          <p:cNvPicPr>
            <a:picLocks noChangeAspect="1"/>
          </p:cNvPicPr>
          <p:nvPr/>
        </p:nvPicPr>
        <p:blipFill>
          <a:blip r:embed="rId2"/>
          <a:stretch>
            <a:fillRect/>
          </a:stretch>
        </p:blipFill>
        <p:spPr>
          <a:xfrm>
            <a:off x="3697013" y="1067425"/>
            <a:ext cx="5017491" cy="3666075"/>
          </a:xfrm>
          <a:prstGeom prst="rect">
            <a:avLst/>
          </a:prstGeom>
        </p:spPr>
      </p:pic>
    </p:spTree>
    <p:extLst>
      <p:ext uri="{BB962C8B-B14F-4D97-AF65-F5344CB8AC3E}">
        <p14:creationId xmlns:p14="http://schemas.microsoft.com/office/powerpoint/2010/main" val="2570404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2AFEBA-6D7A-9046-9E4F-BD1F9E54338D}"/>
              </a:ext>
            </a:extLst>
          </p:cNvPr>
          <p:cNvSpPr>
            <a:spLocks noGrp="1"/>
          </p:cNvSpPr>
          <p:nvPr>
            <p:ph type="title"/>
          </p:nvPr>
        </p:nvSpPr>
        <p:spPr/>
        <p:txBody>
          <a:bodyPr/>
          <a:lstStyle/>
          <a:p>
            <a:r>
              <a:rPr lang="en" altLang="zh-CN" dirty="0"/>
              <a:t>Add-to-app</a:t>
            </a:r>
            <a:endParaRPr kumimoji="1" lang="zh-CN" altLang="en-US" dirty="0"/>
          </a:p>
        </p:txBody>
      </p:sp>
      <p:sp>
        <p:nvSpPr>
          <p:cNvPr id="3" name="文本占位符 2">
            <a:extLst>
              <a:ext uri="{FF2B5EF4-FFF2-40B4-BE49-F238E27FC236}">
                <a16:creationId xmlns:a16="http://schemas.microsoft.com/office/drawing/2014/main" id="{2F9A70A1-B224-6D49-B3EA-3E00517BE7C5}"/>
              </a:ext>
            </a:extLst>
          </p:cNvPr>
          <p:cNvSpPr>
            <a:spLocks noGrp="1"/>
          </p:cNvSpPr>
          <p:nvPr>
            <p:ph type="body" idx="1"/>
          </p:nvPr>
        </p:nvSpPr>
        <p:spPr/>
        <p:txBody>
          <a:bodyPr/>
          <a:lstStyle/>
          <a:p>
            <a:r>
              <a:rPr lang="en" altLang="zh-CN" dirty="0"/>
              <a:t>In a few steps, you can bring the productivity and the expressiveness of Flutter into your own app.</a:t>
            </a:r>
          </a:p>
          <a:p>
            <a:r>
              <a:rPr lang="en" altLang="zh-CN" dirty="0"/>
              <a:t>It currently has the </a:t>
            </a:r>
            <a:r>
              <a:rPr lang="en" altLang="zh-CN" b="1" i="1" dirty="0"/>
              <a:t>following limitations</a:t>
            </a:r>
            <a:r>
              <a:rPr lang="en" altLang="zh-CN" dirty="0"/>
              <a:t>:</a:t>
            </a:r>
          </a:p>
          <a:p>
            <a:pPr lvl="1"/>
            <a:r>
              <a:rPr lang="en" altLang="zh-CN" dirty="0"/>
              <a:t>Running multiple Flutter instances or running in partial screen views may have undefined behavior.</a:t>
            </a:r>
          </a:p>
          <a:p>
            <a:pPr lvl="1"/>
            <a:r>
              <a:rPr lang="en" altLang="zh-CN" dirty="0"/>
              <a:t>Using Flutter in background mode is still a WIP.</a:t>
            </a:r>
          </a:p>
          <a:p>
            <a:pPr lvl="1"/>
            <a:r>
              <a:rPr lang="en" altLang="zh-CN" dirty="0"/>
              <a:t>Packing a Flutter library into another sharable library or packing multiple Flutter libraries into an application isn’t supported.</a:t>
            </a:r>
          </a:p>
          <a:p>
            <a:pPr lvl="1"/>
            <a:r>
              <a:rPr lang="en" altLang="zh-CN" dirty="0"/>
              <a:t>Plugins used in add-to-app on Android should undergo </a:t>
            </a:r>
            <a:r>
              <a:rPr lang="en" altLang="zh-CN" dirty="0">
                <a:hlinkClick r:id="rId2"/>
              </a:rPr>
              <a:t>flutter.dev/go/android-plugin-migration</a:t>
            </a:r>
            <a:r>
              <a:rPr lang="en" altLang="zh-CN" dirty="0"/>
              <a:t> and use the </a:t>
            </a:r>
            <a:r>
              <a:rPr lang="en" altLang="zh-CN" dirty="0">
                <a:hlinkClick r:id="rId3"/>
              </a:rPr>
              <a:t>FlutterPlugin</a:t>
            </a:r>
            <a:r>
              <a:rPr lang="en" altLang="zh-CN" dirty="0"/>
              <a:t>-based APIs.</a:t>
            </a:r>
          </a:p>
        </p:txBody>
      </p:sp>
    </p:spTree>
    <p:extLst>
      <p:ext uri="{BB962C8B-B14F-4D97-AF65-F5344CB8AC3E}">
        <p14:creationId xmlns:p14="http://schemas.microsoft.com/office/powerpoint/2010/main" val="17139955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34BA0-A807-114C-8C4E-F7152B4D361C}"/>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025CB028-659E-204F-9B7C-8FFBB639A929}"/>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03EE9E96-6B55-644F-A3D1-26301F4AB934}"/>
              </a:ext>
            </a:extLst>
          </p:cNvPr>
          <p:cNvPicPr>
            <a:picLocks noChangeAspect="1"/>
          </p:cNvPicPr>
          <p:nvPr/>
        </p:nvPicPr>
        <p:blipFill>
          <a:blip r:embed="rId2"/>
          <a:stretch>
            <a:fillRect/>
          </a:stretch>
        </p:blipFill>
        <p:spPr>
          <a:xfrm>
            <a:off x="1119352" y="1119651"/>
            <a:ext cx="6443853" cy="4023849"/>
          </a:xfrm>
          <a:prstGeom prst="rect">
            <a:avLst/>
          </a:prstGeom>
        </p:spPr>
      </p:pic>
    </p:spTree>
    <p:extLst>
      <p:ext uri="{BB962C8B-B14F-4D97-AF65-F5344CB8AC3E}">
        <p14:creationId xmlns:p14="http://schemas.microsoft.com/office/powerpoint/2010/main" val="13764100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4B64E-E8D4-F641-81DB-8C90AC6F1F0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AF6B34CB-31A4-1D46-B4DF-068C279E5CE9}"/>
              </a:ext>
            </a:extLst>
          </p:cNvPr>
          <p:cNvSpPr>
            <a:spLocks noGrp="1"/>
          </p:cNvSpPr>
          <p:nvPr>
            <p:ph type="body" idx="1"/>
          </p:nvPr>
        </p:nvSpPr>
        <p:spPr>
          <a:xfrm>
            <a:off x="311700" y="1229875"/>
            <a:ext cx="2975410" cy="3339000"/>
          </a:xfrm>
        </p:spPr>
        <p:txBody>
          <a:bodyPr/>
          <a:lstStyle/>
          <a:p>
            <a:r>
              <a:rPr lang="en" altLang="zh-CN" dirty="0"/>
              <a:t>Flutter depends on various OS signals that must be forwarded from your host Activity to </a:t>
            </a:r>
            <a:r>
              <a:rPr lang="en" altLang="zh-CN" dirty="0" err="1"/>
              <a:t>FlutterFragment</a:t>
            </a:r>
            <a:r>
              <a:rPr lang="en" altLang="zh-CN" dirty="0"/>
              <a:t>. </a:t>
            </a:r>
            <a:endParaRPr kumimoji="1" lang="zh-CN" altLang="en-US" dirty="0"/>
          </a:p>
        </p:txBody>
      </p:sp>
      <p:pic>
        <p:nvPicPr>
          <p:cNvPr id="4" name="图片 3">
            <a:extLst>
              <a:ext uri="{FF2B5EF4-FFF2-40B4-BE49-F238E27FC236}">
                <a16:creationId xmlns:a16="http://schemas.microsoft.com/office/drawing/2014/main" id="{A3892BAD-2B38-AB44-8298-CEDE87865E1A}"/>
              </a:ext>
            </a:extLst>
          </p:cNvPr>
          <p:cNvPicPr>
            <a:picLocks noChangeAspect="1"/>
          </p:cNvPicPr>
          <p:nvPr/>
        </p:nvPicPr>
        <p:blipFill>
          <a:blip r:embed="rId2"/>
          <a:stretch>
            <a:fillRect/>
          </a:stretch>
        </p:blipFill>
        <p:spPr>
          <a:xfrm>
            <a:off x="3287110" y="512378"/>
            <a:ext cx="5573120" cy="4339459"/>
          </a:xfrm>
          <a:prstGeom prst="rect">
            <a:avLst/>
          </a:prstGeom>
        </p:spPr>
      </p:pic>
    </p:spTree>
    <p:extLst>
      <p:ext uri="{BB962C8B-B14F-4D97-AF65-F5344CB8AC3E}">
        <p14:creationId xmlns:p14="http://schemas.microsoft.com/office/powerpoint/2010/main" val="1640316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A73157-22A9-FC45-AF26-F2D0EEEA7A7D}"/>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5F045E08-C0DA-714C-A28F-BB1A2629B623}"/>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02C3FFC5-3D8E-C54C-9A94-D3D04E8F0427}"/>
              </a:ext>
            </a:extLst>
          </p:cNvPr>
          <p:cNvPicPr>
            <a:picLocks noChangeAspect="1"/>
          </p:cNvPicPr>
          <p:nvPr/>
        </p:nvPicPr>
        <p:blipFill>
          <a:blip r:embed="rId2"/>
          <a:stretch>
            <a:fillRect/>
          </a:stretch>
        </p:blipFill>
        <p:spPr>
          <a:xfrm>
            <a:off x="1930066" y="0"/>
            <a:ext cx="5283868" cy="5143500"/>
          </a:xfrm>
          <a:prstGeom prst="rect">
            <a:avLst/>
          </a:prstGeom>
        </p:spPr>
      </p:pic>
    </p:spTree>
    <p:extLst>
      <p:ext uri="{BB962C8B-B14F-4D97-AF65-F5344CB8AC3E}">
        <p14:creationId xmlns:p14="http://schemas.microsoft.com/office/powerpoint/2010/main" val="3012378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21461-1422-A541-9532-45903AD84512}"/>
              </a:ext>
            </a:extLst>
          </p:cNvPr>
          <p:cNvSpPr>
            <a:spLocks noGrp="1"/>
          </p:cNvSpPr>
          <p:nvPr>
            <p:ph type="title"/>
          </p:nvPr>
        </p:nvSpPr>
        <p:spPr/>
        <p:txBody>
          <a:bodyPr/>
          <a:lstStyle/>
          <a:p>
            <a:r>
              <a:rPr lang="en" altLang="zh-CN" dirty="0"/>
              <a:t>Using a pre-warmed </a:t>
            </a:r>
            <a:r>
              <a:rPr lang="en" altLang="zh-CN" dirty="0" err="1"/>
              <a:t>FlutterEngine</a:t>
            </a:r>
            <a:endParaRPr kumimoji="1" lang="zh-CN" altLang="en-US" dirty="0"/>
          </a:p>
        </p:txBody>
      </p:sp>
      <p:sp>
        <p:nvSpPr>
          <p:cNvPr id="3" name="文本占位符 2">
            <a:extLst>
              <a:ext uri="{FF2B5EF4-FFF2-40B4-BE49-F238E27FC236}">
                <a16:creationId xmlns:a16="http://schemas.microsoft.com/office/drawing/2014/main" id="{87CB7F7B-BFA9-944A-BDF7-DF871F51AB62}"/>
              </a:ext>
            </a:extLst>
          </p:cNvPr>
          <p:cNvSpPr>
            <a:spLocks noGrp="1"/>
          </p:cNvSpPr>
          <p:nvPr>
            <p:ph type="body" idx="1"/>
          </p:nvPr>
        </p:nvSpPr>
        <p:spPr/>
        <p:txBody>
          <a:bodyPr/>
          <a:lstStyle/>
          <a:p>
            <a:r>
              <a:rPr lang="en" altLang="zh-CN" dirty="0"/>
              <a:t>By default, a </a:t>
            </a:r>
            <a:r>
              <a:rPr lang="en" altLang="zh-CN" dirty="0" err="1"/>
              <a:t>FlutterFragment</a:t>
            </a:r>
            <a:r>
              <a:rPr lang="en" altLang="zh-CN" dirty="0"/>
              <a:t> creates its own instance of a </a:t>
            </a:r>
            <a:r>
              <a:rPr lang="en" altLang="zh-CN" dirty="0" err="1"/>
              <a:t>FlutterEngine</a:t>
            </a:r>
            <a:r>
              <a:rPr lang="en" altLang="zh-CN" dirty="0"/>
              <a:t>, which requires non-trivial warm-up time. </a:t>
            </a:r>
          </a:p>
          <a:p>
            <a:r>
              <a:rPr lang="en" altLang="zh-CN" dirty="0"/>
              <a:t>This means your user sees a blank Fragment for a brief moment. </a:t>
            </a:r>
          </a:p>
          <a:p>
            <a:r>
              <a:rPr lang="en" altLang="zh-CN" dirty="0"/>
              <a:t>You can mitigate most of this warm-up time by using an existing, pre-warmed instance of </a:t>
            </a:r>
            <a:r>
              <a:rPr lang="en" altLang="zh-CN" dirty="0" err="1"/>
              <a:t>FlutterEngine</a:t>
            </a:r>
            <a:r>
              <a:rPr lang="en" altLang="zh-CN" dirty="0"/>
              <a:t>.</a:t>
            </a:r>
            <a:endParaRPr kumimoji="1" lang="zh-CN" altLang="en-US" dirty="0"/>
          </a:p>
        </p:txBody>
      </p:sp>
    </p:spTree>
    <p:extLst>
      <p:ext uri="{BB962C8B-B14F-4D97-AF65-F5344CB8AC3E}">
        <p14:creationId xmlns:p14="http://schemas.microsoft.com/office/powerpoint/2010/main" val="37061333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AC726-2EAA-4349-B59C-8CCCDAB87716}"/>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602BA2E3-46C7-974B-A7A0-C4C979F6D41D}"/>
              </a:ext>
            </a:extLst>
          </p:cNvPr>
          <p:cNvSpPr>
            <a:spLocks noGrp="1"/>
          </p:cNvSpPr>
          <p:nvPr>
            <p:ph type="body" idx="1"/>
          </p:nvPr>
        </p:nvSpPr>
        <p:spPr>
          <a:xfrm>
            <a:off x="311700" y="1229875"/>
            <a:ext cx="3133066" cy="3339000"/>
          </a:xfrm>
        </p:spPr>
        <p:txBody>
          <a:bodyPr/>
          <a:lstStyle/>
          <a:p>
            <a:r>
              <a:rPr lang="en" altLang="zh-CN" dirty="0"/>
              <a:t>To use a pre-warmed </a:t>
            </a:r>
            <a:r>
              <a:rPr lang="en" altLang="zh-CN" dirty="0" err="1"/>
              <a:t>FlutterEngine</a:t>
            </a:r>
            <a:r>
              <a:rPr lang="en" altLang="zh-CN" dirty="0"/>
              <a:t> in a </a:t>
            </a:r>
            <a:r>
              <a:rPr lang="en" altLang="zh-CN" dirty="0" err="1"/>
              <a:t>FlutterFragment</a:t>
            </a:r>
            <a:r>
              <a:rPr lang="en" altLang="zh-CN" dirty="0"/>
              <a:t>, instantiate a </a:t>
            </a:r>
            <a:r>
              <a:rPr lang="en" altLang="zh-CN" dirty="0" err="1"/>
              <a:t>FlutterFragment</a:t>
            </a:r>
            <a:r>
              <a:rPr lang="en" altLang="zh-CN" dirty="0"/>
              <a:t> with the </a:t>
            </a:r>
            <a:r>
              <a:rPr lang="en" altLang="zh-CN" dirty="0" err="1"/>
              <a:t>withCachedEngine</a:t>
            </a:r>
            <a:r>
              <a:rPr lang="en" altLang="zh-CN" dirty="0"/>
              <a:t>() factory method.</a:t>
            </a:r>
            <a:endParaRPr kumimoji="1" lang="zh-CN" altLang="en-US" dirty="0"/>
          </a:p>
        </p:txBody>
      </p:sp>
      <p:pic>
        <p:nvPicPr>
          <p:cNvPr id="4" name="图片 3">
            <a:extLst>
              <a:ext uri="{FF2B5EF4-FFF2-40B4-BE49-F238E27FC236}">
                <a16:creationId xmlns:a16="http://schemas.microsoft.com/office/drawing/2014/main" id="{C1610737-58F6-3D4F-83F3-3D78570AD81E}"/>
              </a:ext>
            </a:extLst>
          </p:cNvPr>
          <p:cNvPicPr>
            <a:picLocks noChangeAspect="1"/>
          </p:cNvPicPr>
          <p:nvPr/>
        </p:nvPicPr>
        <p:blipFill>
          <a:blip r:embed="rId2"/>
          <a:stretch>
            <a:fillRect/>
          </a:stretch>
        </p:blipFill>
        <p:spPr>
          <a:xfrm>
            <a:off x="3365937" y="713900"/>
            <a:ext cx="5653227" cy="3636628"/>
          </a:xfrm>
          <a:prstGeom prst="rect">
            <a:avLst/>
          </a:prstGeom>
        </p:spPr>
      </p:pic>
    </p:spTree>
    <p:extLst>
      <p:ext uri="{BB962C8B-B14F-4D97-AF65-F5344CB8AC3E}">
        <p14:creationId xmlns:p14="http://schemas.microsoft.com/office/powerpoint/2010/main" val="6155769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F4385-316F-2E42-B141-D688CF3CB05A}"/>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99240D0C-6424-AE4C-90C6-EF2802DBF00D}"/>
              </a:ext>
            </a:extLst>
          </p:cNvPr>
          <p:cNvSpPr>
            <a:spLocks noGrp="1"/>
          </p:cNvSpPr>
          <p:nvPr>
            <p:ph type="body" idx="1"/>
          </p:nvPr>
        </p:nvSpPr>
        <p:spPr/>
        <p:txBody>
          <a:bodyPr/>
          <a:lstStyle/>
          <a:p>
            <a:pPr marL="114300" indent="0">
              <a:buNone/>
            </a:pPr>
            <a:r>
              <a:rPr lang="en" altLang="zh-CN" dirty="0"/>
              <a:t>Initial route with a cached engine</a:t>
            </a:r>
          </a:p>
          <a:p>
            <a:endParaRPr kumimoji="1" lang="zh-CN" altLang="en-US" dirty="0"/>
          </a:p>
        </p:txBody>
      </p:sp>
      <p:pic>
        <p:nvPicPr>
          <p:cNvPr id="4" name="图片 3">
            <a:extLst>
              <a:ext uri="{FF2B5EF4-FFF2-40B4-BE49-F238E27FC236}">
                <a16:creationId xmlns:a16="http://schemas.microsoft.com/office/drawing/2014/main" id="{E5F82D39-230D-D848-B1D9-D7DFFAEF84B3}"/>
              </a:ext>
            </a:extLst>
          </p:cNvPr>
          <p:cNvPicPr>
            <a:picLocks noChangeAspect="1"/>
          </p:cNvPicPr>
          <p:nvPr/>
        </p:nvPicPr>
        <p:blipFill>
          <a:blip r:embed="rId2"/>
          <a:stretch>
            <a:fillRect/>
          </a:stretch>
        </p:blipFill>
        <p:spPr>
          <a:xfrm>
            <a:off x="1827125" y="1742016"/>
            <a:ext cx="5489750" cy="3370242"/>
          </a:xfrm>
          <a:prstGeom prst="rect">
            <a:avLst/>
          </a:prstGeom>
        </p:spPr>
      </p:pic>
    </p:spTree>
    <p:extLst>
      <p:ext uri="{BB962C8B-B14F-4D97-AF65-F5344CB8AC3E}">
        <p14:creationId xmlns:p14="http://schemas.microsoft.com/office/powerpoint/2010/main" val="1785829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7CAFB-2810-734E-AB1F-BE897736DA93}"/>
              </a:ext>
            </a:extLst>
          </p:cNvPr>
          <p:cNvSpPr>
            <a:spLocks noGrp="1"/>
          </p:cNvSpPr>
          <p:nvPr>
            <p:ph type="title"/>
          </p:nvPr>
        </p:nvSpPr>
        <p:spPr/>
        <p:txBody>
          <a:bodyPr/>
          <a:lstStyle/>
          <a:p>
            <a:r>
              <a:rPr lang="en" altLang="zh-CN" dirty="0"/>
              <a:t>Display a splash screen</a:t>
            </a:r>
            <a:endParaRPr kumimoji="1" lang="zh-CN" altLang="en-US" dirty="0"/>
          </a:p>
        </p:txBody>
      </p:sp>
      <p:sp>
        <p:nvSpPr>
          <p:cNvPr id="3" name="文本占位符 2">
            <a:extLst>
              <a:ext uri="{FF2B5EF4-FFF2-40B4-BE49-F238E27FC236}">
                <a16:creationId xmlns:a16="http://schemas.microsoft.com/office/drawing/2014/main" id="{CCB0435D-1159-2B4A-B1B8-5A5CBF268CFF}"/>
              </a:ext>
            </a:extLst>
          </p:cNvPr>
          <p:cNvSpPr>
            <a:spLocks noGrp="1"/>
          </p:cNvSpPr>
          <p:nvPr>
            <p:ph type="body" idx="1"/>
          </p:nvPr>
        </p:nvSpPr>
        <p:spPr/>
        <p:txBody>
          <a:bodyPr/>
          <a:lstStyle/>
          <a:p>
            <a:r>
              <a:rPr lang="en" altLang="zh-CN" dirty="0"/>
              <a:t>The initial display of Flutter content requires some wait time, even if a pre-warmed </a:t>
            </a:r>
            <a:r>
              <a:rPr lang="en" altLang="zh-CN" dirty="0" err="1"/>
              <a:t>FlutterEngine</a:t>
            </a:r>
            <a:r>
              <a:rPr lang="en" altLang="zh-CN" dirty="0"/>
              <a:t> is used. </a:t>
            </a:r>
          </a:p>
          <a:p>
            <a:r>
              <a:rPr lang="en" altLang="zh-CN" dirty="0"/>
              <a:t>To help improve the user experience around this brief waiting period, Flutter supports the display of a splash screen until Flutter renders its first frame. </a:t>
            </a:r>
          </a:p>
          <a:p>
            <a:r>
              <a:rPr lang="en" altLang="zh-CN" dirty="0"/>
              <a:t>For instructions about how to show a splash screen, see the </a:t>
            </a:r>
            <a:r>
              <a:rPr lang="en" altLang="zh-CN" dirty="0">
                <a:hlinkClick r:id="rId2"/>
              </a:rPr>
              <a:t>Android splash screen guide</a:t>
            </a:r>
            <a:r>
              <a:rPr lang="en" altLang="zh-CN" dirty="0"/>
              <a:t>.</a:t>
            </a:r>
          </a:p>
        </p:txBody>
      </p:sp>
    </p:spTree>
    <p:extLst>
      <p:ext uri="{BB962C8B-B14F-4D97-AF65-F5344CB8AC3E}">
        <p14:creationId xmlns:p14="http://schemas.microsoft.com/office/powerpoint/2010/main" val="2803606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F4FC04-2749-5545-AB2B-1984E89F1590}"/>
              </a:ext>
            </a:extLst>
          </p:cNvPr>
          <p:cNvSpPr>
            <a:spLocks noGrp="1"/>
          </p:cNvSpPr>
          <p:nvPr>
            <p:ph type="title"/>
          </p:nvPr>
        </p:nvSpPr>
        <p:spPr/>
        <p:txBody>
          <a:bodyPr/>
          <a:lstStyle/>
          <a:p>
            <a:r>
              <a:rPr lang="en" altLang="zh-CN" dirty="0"/>
              <a:t>Run Flutter with a specified initial route</a:t>
            </a:r>
            <a:endParaRPr kumimoji="1" lang="zh-CN" altLang="en-US" dirty="0"/>
          </a:p>
        </p:txBody>
      </p:sp>
      <p:sp>
        <p:nvSpPr>
          <p:cNvPr id="3" name="文本占位符 2">
            <a:extLst>
              <a:ext uri="{FF2B5EF4-FFF2-40B4-BE49-F238E27FC236}">
                <a16:creationId xmlns:a16="http://schemas.microsoft.com/office/drawing/2014/main" id="{45419705-BE0F-1C45-9988-F4247C11F948}"/>
              </a:ext>
            </a:extLst>
          </p:cNvPr>
          <p:cNvSpPr>
            <a:spLocks noGrp="1"/>
          </p:cNvSpPr>
          <p:nvPr>
            <p:ph type="body" idx="1"/>
          </p:nvPr>
        </p:nvSpPr>
        <p:spPr/>
        <p:txBody>
          <a:bodyPr/>
          <a:lstStyle/>
          <a:p>
            <a:r>
              <a:rPr lang="en" altLang="zh-CN" dirty="0"/>
              <a:t>An Android app might contain many independent Flutter experiences, running in different </a:t>
            </a:r>
            <a:r>
              <a:rPr lang="en" altLang="zh-CN" dirty="0" err="1"/>
              <a:t>FlutterFragments</a:t>
            </a:r>
            <a:r>
              <a:rPr lang="en" altLang="zh-CN" dirty="0"/>
              <a:t>, with different </a:t>
            </a:r>
            <a:r>
              <a:rPr lang="en" altLang="zh-CN" dirty="0" err="1"/>
              <a:t>FlutterEngines</a:t>
            </a:r>
            <a:r>
              <a:rPr lang="en" altLang="zh-CN" dirty="0"/>
              <a:t>. </a:t>
            </a:r>
          </a:p>
          <a:p>
            <a:r>
              <a:rPr lang="en" altLang="zh-CN" dirty="0"/>
              <a:t>In these scenarios, it’s common for each Flutter experience to begin with different initial routes (routes other than /). </a:t>
            </a:r>
            <a:endParaRPr kumimoji="1" lang="zh-CN" altLang="en-US" dirty="0"/>
          </a:p>
        </p:txBody>
      </p:sp>
    </p:spTree>
    <p:extLst>
      <p:ext uri="{BB962C8B-B14F-4D97-AF65-F5344CB8AC3E}">
        <p14:creationId xmlns:p14="http://schemas.microsoft.com/office/powerpoint/2010/main" val="4884847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B8ADF-8D4A-F446-862D-2E202AE657AE}"/>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8ADA73FA-36FC-CC4E-8108-605CDE41E8A2}"/>
              </a:ext>
            </a:extLst>
          </p:cNvPr>
          <p:cNvSpPr>
            <a:spLocks noGrp="1"/>
          </p:cNvSpPr>
          <p:nvPr>
            <p:ph type="body" idx="1"/>
          </p:nvPr>
        </p:nvSpPr>
        <p:spPr/>
        <p:txBody>
          <a:bodyPr/>
          <a:lstStyle/>
          <a:p>
            <a:r>
              <a:rPr lang="en" altLang="zh-CN" dirty="0"/>
              <a:t>To facilitate this, </a:t>
            </a:r>
            <a:r>
              <a:rPr lang="en" altLang="zh-CN" dirty="0" err="1"/>
              <a:t>FlutterFragment’s</a:t>
            </a:r>
            <a:r>
              <a:rPr lang="en" altLang="zh-CN" dirty="0"/>
              <a:t> Builder allows you to specify a desired initial route, as shown:</a:t>
            </a:r>
            <a:endParaRPr kumimoji="1" lang="zh-CN" altLang="en-US" dirty="0"/>
          </a:p>
        </p:txBody>
      </p:sp>
      <p:pic>
        <p:nvPicPr>
          <p:cNvPr id="4" name="图片 3">
            <a:extLst>
              <a:ext uri="{FF2B5EF4-FFF2-40B4-BE49-F238E27FC236}">
                <a16:creationId xmlns:a16="http://schemas.microsoft.com/office/drawing/2014/main" id="{C161F82D-BDBE-7B44-8265-0002B0BE6A8C}"/>
              </a:ext>
            </a:extLst>
          </p:cNvPr>
          <p:cNvPicPr>
            <a:picLocks noChangeAspect="1"/>
          </p:cNvPicPr>
          <p:nvPr/>
        </p:nvPicPr>
        <p:blipFill>
          <a:blip r:embed="rId2"/>
          <a:stretch>
            <a:fillRect/>
          </a:stretch>
        </p:blipFill>
        <p:spPr>
          <a:xfrm>
            <a:off x="876300" y="2292350"/>
            <a:ext cx="7391400" cy="1930400"/>
          </a:xfrm>
          <a:prstGeom prst="rect">
            <a:avLst/>
          </a:prstGeom>
        </p:spPr>
      </p:pic>
    </p:spTree>
    <p:extLst>
      <p:ext uri="{BB962C8B-B14F-4D97-AF65-F5344CB8AC3E}">
        <p14:creationId xmlns:p14="http://schemas.microsoft.com/office/powerpoint/2010/main" val="3857829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D103EE-E83A-3F45-BD4F-93F365188D40}"/>
              </a:ext>
            </a:extLst>
          </p:cNvPr>
          <p:cNvSpPr>
            <a:spLocks noGrp="1"/>
          </p:cNvSpPr>
          <p:nvPr>
            <p:ph type="title"/>
          </p:nvPr>
        </p:nvSpPr>
        <p:spPr/>
        <p:txBody>
          <a:bodyPr/>
          <a:lstStyle/>
          <a:p>
            <a:r>
              <a:rPr lang="en" altLang="zh-CN" dirty="0"/>
              <a:t>Run Flutter from a specified </a:t>
            </a:r>
            <a:r>
              <a:rPr lang="en" altLang="zh-CN" dirty="0" err="1"/>
              <a:t>entrypoint</a:t>
            </a:r>
            <a:endParaRPr kumimoji="1" lang="zh-CN" altLang="en-US" dirty="0"/>
          </a:p>
        </p:txBody>
      </p:sp>
      <p:sp>
        <p:nvSpPr>
          <p:cNvPr id="3" name="文本占位符 2">
            <a:extLst>
              <a:ext uri="{FF2B5EF4-FFF2-40B4-BE49-F238E27FC236}">
                <a16:creationId xmlns:a16="http://schemas.microsoft.com/office/drawing/2014/main" id="{71838DCE-BEE6-794F-82BE-E8D567D548EE}"/>
              </a:ext>
            </a:extLst>
          </p:cNvPr>
          <p:cNvSpPr>
            <a:spLocks noGrp="1"/>
          </p:cNvSpPr>
          <p:nvPr>
            <p:ph type="body" idx="1"/>
          </p:nvPr>
        </p:nvSpPr>
        <p:spPr/>
        <p:txBody>
          <a:bodyPr/>
          <a:lstStyle/>
          <a:p>
            <a:r>
              <a:rPr lang="en" altLang="zh-CN" dirty="0"/>
              <a:t>Similar to varying initial routes, different </a:t>
            </a:r>
            <a:r>
              <a:rPr lang="en" altLang="zh-CN" dirty="0" err="1"/>
              <a:t>FlutterFragments</a:t>
            </a:r>
            <a:r>
              <a:rPr lang="en" altLang="zh-CN" dirty="0"/>
              <a:t> may want to execute different Dart </a:t>
            </a:r>
            <a:r>
              <a:rPr lang="en" altLang="zh-CN" dirty="0" err="1"/>
              <a:t>entrypoints</a:t>
            </a:r>
            <a:r>
              <a:rPr lang="en" altLang="zh-CN" dirty="0"/>
              <a:t>. </a:t>
            </a:r>
          </a:p>
          <a:p>
            <a:r>
              <a:rPr lang="en" altLang="zh-CN" dirty="0"/>
              <a:t>In a typical Flutter app, there is only one Dart </a:t>
            </a:r>
            <a:r>
              <a:rPr lang="en" altLang="zh-CN" dirty="0" err="1"/>
              <a:t>entrypoint</a:t>
            </a:r>
            <a:r>
              <a:rPr lang="en" altLang="zh-CN" dirty="0"/>
              <a:t>: main(), but you can define other </a:t>
            </a:r>
            <a:r>
              <a:rPr lang="en" altLang="zh-CN" dirty="0" err="1"/>
              <a:t>entrypoints</a:t>
            </a:r>
            <a:r>
              <a:rPr lang="en" altLang="zh-CN" dirty="0"/>
              <a:t>.</a:t>
            </a:r>
          </a:p>
          <a:p>
            <a:r>
              <a:rPr lang="en" altLang="zh-CN" dirty="0" err="1"/>
              <a:t>FlutterFragment</a:t>
            </a:r>
            <a:r>
              <a:rPr lang="en" altLang="zh-CN" dirty="0"/>
              <a:t> supports specification of the desired Dart </a:t>
            </a:r>
            <a:r>
              <a:rPr lang="en" altLang="zh-CN" dirty="0" err="1"/>
              <a:t>entrypoint</a:t>
            </a:r>
            <a:r>
              <a:rPr lang="en" altLang="zh-CN" dirty="0"/>
              <a:t> to execute for the given Flutter experience. </a:t>
            </a:r>
          </a:p>
        </p:txBody>
      </p:sp>
    </p:spTree>
    <p:extLst>
      <p:ext uri="{BB962C8B-B14F-4D97-AF65-F5344CB8AC3E}">
        <p14:creationId xmlns:p14="http://schemas.microsoft.com/office/powerpoint/2010/main" val="3962822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083F93-6EB5-154E-A910-5F8DCD803B10}"/>
              </a:ext>
            </a:extLst>
          </p:cNvPr>
          <p:cNvSpPr>
            <a:spLocks noGrp="1"/>
          </p:cNvSpPr>
          <p:nvPr>
            <p:ph type="title"/>
          </p:nvPr>
        </p:nvSpPr>
        <p:spPr/>
        <p:txBody>
          <a:bodyPr/>
          <a:lstStyle/>
          <a:p>
            <a:r>
              <a:rPr lang="en" altLang="zh-CN" dirty="0"/>
              <a:t>Add to Android applications</a:t>
            </a:r>
          </a:p>
        </p:txBody>
      </p:sp>
      <p:sp>
        <p:nvSpPr>
          <p:cNvPr id="7" name="文本占位符 6">
            <a:extLst>
              <a:ext uri="{FF2B5EF4-FFF2-40B4-BE49-F238E27FC236}">
                <a16:creationId xmlns:a16="http://schemas.microsoft.com/office/drawing/2014/main" id="{EB8E879F-D9E3-E148-8AE5-234E4330073E}"/>
              </a:ext>
            </a:extLst>
          </p:cNvPr>
          <p:cNvSpPr>
            <a:spLocks noGrp="1"/>
          </p:cNvSpPr>
          <p:nvPr>
            <p:ph type="body" idx="1"/>
          </p:nvPr>
        </p:nvSpPr>
        <p:spPr/>
        <p:txBody>
          <a:bodyPr/>
          <a:lstStyle/>
          <a:p>
            <a:endParaRPr lang="zh-CN" altLang="en-US" dirty="0"/>
          </a:p>
        </p:txBody>
      </p:sp>
      <p:pic>
        <p:nvPicPr>
          <p:cNvPr id="9" name="图片 8">
            <a:extLst>
              <a:ext uri="{FF2B5EF4-FFF2-40B4-BE49-F238E27FC236}">
                <a16:creationId xmlns:a16="http://schemas.microsoft.com/office/drawing/2014/main" id="{5AEBB328-A23A-434B-8390-CA9F8A19EF4B}"/>
              </a:ext>
            </a:extLst>
          </p:cNvPr>
          <p:cNvPicPr>
            <a:picLocks noChangeAspect="1"/>
          </p:cNvPicPr>
          <p:nvPr/>
        </p:nvPicPr>
        <p:blipFill>
          <a:blip r:embed="rId2"/>
          <a:stretch>
            <a:fillRect/>
          </a:stretch>
        </p:blipFill>
        <p:spPr>
          <a:xfrm>
            <a:off x="1907628" y="1223628"/>
            <a:ext cx="5637486" cy="3758324"/>
          </a:xfrm>
          <a:prstGeom prst="rect">
            <a:avLst/>
          </a:prstGeom>
        </p:spPr>
      </p:pic>
    </p:spTree>
    <p:extLst>
      <p:ext uri="{BB962C8B-B14F-4D97-AF65-F5344CB8AC3E}">
        <p14:creationId xmlns:p14="http://schemas.microsoft.com/office/powerpoint/2010/main" val="42333667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6AD9FA-89C8-8844-9FA4-4DDDA93F9A38}"/>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1E9B0051-C191-B941-BEA0-01725B8ECE37}"/>
              </a:ext>
            </a:extLst>
          </p:cNvPr>
          <p:cNvSpPr>
            <a:spLocks noGrp="1"/>
          </p:cNvSpPr>
          <p:nvPr>
            <p:ph type="body" idx="1"/>
          </p:nvPr>
        </p:nvSpPr>
        <p:spPr/>
        <p:txBody>
          <a:bodyPr/>
          <a:lstStyle/>
          <a:p>
            <a:r>
              <a:rPr lang="en" altLang="zh-CN" dirty="0"/>
              <a:t>To specify an </a:t>
            </a:r>
            <a:r>
              <a:rPr lang="en" altLang="zh-CN" dirty="0" err="1"/>
              <a:t>entrypoint</a:t>
            </a:r>
            <a:r>
              <a:rPr lang="en" altLang="zh-CN" dirty="0"/>
              <a:t>, build </a:t>
            </a:r>
            <a:r>
              <a:rPr lang="en" altLang="zh-CN" dirty="0" err="1"/>
              <a:t>FlutterFragment</a:t>
            </a:r>
            <a:r>
              <a:rPr lang="en" altLang="zh-CN" dirty="0"/>
              <a:t>, as shown:</a:t>
            </a:r>
            <a:endParaRPr kumimoji="1" lang="zh-CN" altLang="en-US" dirty="0"/>
          </a:p>
        </p:txBody>
      </p:sp>
      <p:pic>
        <p:nvPicPr>
          <p:cNvPr id="4" name="图片 3">
            <a:extLst>
              <a:ext uri="{FF2B5EF4-FFF2-40B4-BE49-F238E27FC236}">
                <a16:creationId xmlns:a16="http://schemas.microsoft.com/office/drawing/2014/main" id="{EA59A17C-7924-2644-92CB-C24165374CA7}"/>
              </a:ext>
            </a:extLst>
          </p:cNvPr>
          <p:cNvPicPr>
            <a:picLocks noChangeAspect="1"/>
          </p:cNvPicPr>
          <p:nvPr/>
        </p:nvPicPr>
        <p:blipFill>
          <a:blip r:embed="rId2"/>
          <a:stretch>
            <a:fillRect/>
          </a:stretch>
        </p:blipFill>
        <p:spPr>
          <a:xfrm>
            <a:off x="946150" y="2048475"/>
            <a:ext cx="7251700" cy="1701800"/>
          </a:xfrm>
          <a:prstGeom prst="rect">
            <a:avLst/>
          </a:prstGeom>
        </p:spPr>
      </p:pic>
    </p:spTree>
    <p:extLst>
      <p:ext uri="{BB962C8B-B14F-4D97-AF65-F5344CB8AC3E}">
        <p14:creationId xmlns:p14="http://schemas.microsoft.com/office/powerpoint/2010/main" val="18073699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A8501A-DCCC-A641-856D-B34240DB4ECD}"/>
              </a:ext>
            </a:extLst>
          </p:cNvPr>
          <p:cNvSpPr>
            <a:spLocks noGrp="1"/>
          </p:cNvSpPr>
          <p:nvPr>
            <p:ph type="title"/>
          </p:nvPr>
        </p:nvSpPr>
        <p:spPr/>
        <p:txBody>
          <a:bodyPr/>
          <a:lstStyle/>
          <a:p>
            <a:r>
              <a:rPr lang="en" altLang="zh-CN" dirty="0"/>
              <a:t>Control </a:t>
            </a:r>
            <a:r>
              <a:rPr lang="en" altLang="zh-CN" dirty="0" err="1"/>
              <a:t>FlutterFragment’s</a:t>
            </a:r>
            <a:r>
              <a:rPr lang="en" altLang="zh-CN" dirty="0"/>
              <a:t> render mode</a:t>
            </a:r>
            <a:endParaRPr kumimoji="1" lang="zh-CN" altLang="en-US" dirty="0"/>
          </a:p>
        </p:txBody>
      </p:sp>
      <p:sp>
        <p:nvSpPr>
          <p:cNvPr id="3" name="文本占位符 2">
            <a:extLst>
              <a:ext uri="{FF2B5EF4-FFF2-40B4-BE49-F238E27FC236}">
                <a16:creationId xmlns:a16="http://schemas.microsoft.com/office/drawing/2014/main" id="{BF2520FD-C1BC-6446-A006-6365207FF0D2}"/>
              </a:ext>
            </a:extLst>
          </p:cNvPr>
          <p:cNvSpPr>
            <a:spLocks noGrp="1"/>
          </p:cNvSpPr>
          <p:nvPr>
            <p:ph type="body" idx="1"/>
          </p:nvPr>
        </p:nvSpPr>
        <p:spPr/>
        <p:txBody>
          <a:bodyPr/>
          <a:lstStyle/>
          <a:p>
            <a:r>
              <a:rPr lang="en" altLang="zh-CN" dirty="0" err="1"/>
              <a:t>FlutterFragment</a:t>
            </a:r>
            <a:r>
              <a:rPr lang="en" altLang="zh-CN" dirty="0"/>
              <a:t> can either use a </a:t>
            </a:r>
            <a:r>
              <a:rPr lang="en" altLang="zh-CN" dirty="0" err="1"/>
              <a:t>SurfaceView</a:t>
            </a:r>
            <a:r>
              <a:rPr lang="en" altLang="zh-CN" dirty="0"/>
              <a:t> to render its Flutter content, or it can use a </a:t>
            </a:r>
            <a:r>
              <a:rPr lang="en" altLang="zh-CN" dirty="0" err="1"/>
              <a:t>TextureView</a:t>
            </a:r>
            <a:r>
              <a:rPr lang="en" altLang="zh-CN" dirty="0"/>
              <a:t>. </a:t>
            </a:r>
          </a:p>
          <a:p>
            <a:r>
              <a:rPr lang="en" altLang="zh-CN" dirty="0"/>
              <a:t>The default is </a:t>
            </a:r>
            <a:r>
              <a:rPr lang="en" altLang="zh-CN" dirty="0" err="1"/>
              <a:t>SurfaceView</a:t>
            </a:r>
            <a:r>
              <a:rPr lang="en" altLang="zh-CN" dirty="0"/>
              <a:t>, which is significantly better for performance than </a:t>
            </a:r>
            <a:r>
              <a:rPr lang="en" altLang="zh-CN" dirty="0" err="1"/>
              <a:t>TextureView</a:t>
            </a:r>
            <a:r>
              <a:rPr lang="en" altLang="zh-CN" dirty="0"/>
              <a:t>. </a:t>
            </a:r>
            <a:endParaRPr kumimoji="1" lang="zh-CN" altLang="en-US" dirty="0"/>
          </a:p>
        </p:txBody>
      </p:sp>
      <p:pic>
        <p:nvPicPr>
          <p:cNvPr id="4" name="图片 3">
            <a:extLst>
              <a:ext uri="{FF2B5EF4-FFF2-40B4-BE49-F238E27FC236}">
                <a16:creationId xmlns:a16="http://schemas.microsoft.com/office/drawing/2014/main" id="{D20867CB-95B9-8E48-BBCD-3A7B27465F6F}"/>
              </a:ext>
            </a:extLst>
          </p:cNvPr>
          <p:cNvPicPr>
            <a:picLocks noChangeAspect="1"/>
          </p:cNvPicPr>
          <p:nvPr/>
        </p:nvPicPr>
        <p:blipFill>
          <a:blip r:embed="rId2"/>
          <a:stretch>
            <a:fillRect/>
          </a:stretch>
        </p:blipFill>
        <p:spPr>
          <a:xfrm>
            <a:off x="1322909" y="2739361"/>
            <a:ext cx="6498181" cy="2348528"/>
          </a:xfrm>
          <a:prstGeom prst="rect">
            <a:avLst/>
          </a:prstGeom>
        </p:spPr>
      </p:pic>
    </p:spTree>
    <p:extLst>
      <p:ext uri="{BB962C8B-B14F-4D97-AF65-F5344CB8AC3E}">
        <p14:creationId xmlns:p14="http://schemas.microsoft.com/office/powerpoint/2010/main" val="4703678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A9DC81-87DB-8C4C-9079-D2CDC42B5E3C}"/>
              </a:ext>
            </a:extLst>
          </p:cNvPr>
          <p:cNvSpPr>
            <a:spLocks noGrp="1"/>
          </p:cNvSpPr>
          <p:nvPr>
            <p:ph type="title"/>
          </p:nvPr>
        </p:nvSpPr>
        <p:spPr/>
        <p:txBody>
          <a:bodyPr/>
          <a:lstStyle/>
          <a:p>
            <a:r>
              <a:rPr lang="en" altLang="zh-CN" dirty="0"/>
              <a:t>Display a </a:t>
            </a:r>
            <a:r>
              <a:rPr lang="en" altLang="zh-CN" dirty="0" err="1"/>
              <a:t>FlutterFragment</a:t>
            </a:r>
            <a:r>
              <a:rPr lang="en" altLang="zh-CN" dirty="0"/>
              <a:t> with transparency</a:t>
            </a:r>
            <a:endParaRPr kumimoji="1" lang="zh-CN" altLang="en-US" dirty="0"/>
          </a:p>
        </p:txBody>
      </p:sp>
      <p:sp>
        <p:nvSpPr>
          <p:cNvPr id="3" name="文本占位符 2">
            <a:extLst>
              <a:ext uri="{FF2B5EF4-FFF2-40B4-BE49-F238E27FC236}">
                <a16:creationId xmlns:a16="http://schemas.microsoft.com/office/drawing/2014/main" id="{13836EAB-1981-9342-98BA-D99E1674DA89}"/>
              </a:ext>
            </a:extLst>
          </p:cNvPr>
          <p:cNvSpPr>
            <a:spLocks noGrp="1"/>
          </p:cNvSpPr>
          <p:nvPr>
            <p:ph type="body" idx="1"/>
          </p:nvPr>
        </p:nvSpPr>
        <p:spPr/>
        <p:txBody>
          <a:bodyPr/>
          <a:lstStyle/>
          <a:p>
            <a:r>
              <a:rPr lang="en" altLang="zh-CN" dirty="0"/>
              <a:t>Flutter supports translucency in a </a:t>
            </a:r>
            <a:r>
              <a:rPr lang="en" altLang="zh-CN" dirty="0" err="1"/>
              <a:t>FlutterFragment</a:t>
            </a:r>
            <a:r>
              <a:rPr lang="en" altLang="zh-CN" dirty="0"/>
              <a:t>.</a:t>
            </a:r>
          </a:p>
          <a:p>
            <a:r>
              <a:rPr lang="en" altLang="zh-CN" dirty="0"/>
              <a:t>To enable transparency for a </a:t>
            </a:r>
            <a:r>
              <a:rPr lang="en" altLang="zh-CN" dirty="0" err="1"/>
              <a:t>FlutterFragment</a:t>
            </a:r>
            <a:r>
              <a:rPr lang="en" altLang="zh-CN" dirty="0"/>
              <a:t>, build it with the following configuration:</a:t>
            </a:r>
            <a:endParaRPr kumimoji="1" lang="zh-CN" altLang="en-US" dirty="0"/>
          </a:p>
        </p:txBody>
      </p:sp>
      <p:pic>
        <p:nvPicPr>
          <p:cNvPr id="4" name="图片 3">
            <a:extLst>
              <a:ext uri="{FF2B5EF4-FFF2-40B4-BE49-F238E27FC236}">
                <a16:creationId xmlns:a16="http://schemas.microsoft.com/office/drawing/2014/main" id="{CB33CB5B-3112-7947-AB9D-322B1761ACC4}"/>
              </a:ext>
            </a:extLst>
          </p:cNvPr>
          <p:cNvPicPr>
            <a:picLocks noChangeAspect="1"/>
          </p:cNvPicPr>
          <p:nvPr/>
        </p:nvPicPr>
        <p:blipFill>
          <a:blip r:embed="rId2"/>
          <a:stretch>
            <a:fillRect/>
          </a:stretch>
        </p:blipFill>
        <p:spPr>
          <a:xfrm>
            <a:off x="867103" y="2439798"/>
            <a:ext cx="7409793" cy="2616991"/>
          </a:xfrm>
          <a:prstGeom prst="rect">
            <a:avLst/>
          </a:prstGeom>
        </p:spPr>
      </p:pic>
    </p:spTree>
    <p:extLst>
      <p:ext uri="{BB962C8B-B14F-4D97-AF65-F5344CB8AC3E}">
        <p14:creationId xmlns:p14="http://schemas.microsoft.com/office/powerpoint/2010/main" val="975004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1B8E81-03F0-B74A-BE71-513296D3502B}"/>
              </a:ext>
            </a:extLst>
          </p:cNvPr>
          <p:cNvSpPr>
            <a:spLocks noGrp="1"/>
          </p:cNvSpPr>
          <p:nvPr>
            <p:ph type="title"/>
          </p:nvPr>
        </p:nvSpPr>
        <p:spPr/>
        <p:txBody>
          <a:bodyPr/>
          <a:lstStyle/>
          <a:p>
            <a:r>
              <a:rPr lang="en" altLang="zh-CN" dirty="0" err="1"/>
              <a:t>FlutterFragment</a:t>
            </a:r>
            <a:r>
              <a:rPr lang="en" altLang="zh-CN" dirty="0"/>
              <a:t> and its Activity</a:t>
            </a:r>
            <a:endParaRPr kumimoji="1" lang="zh-CN" altLang="en-US" dirty="0"/>
          </a:p>
        </p:txBody>
      </p:sp>
      <p:sp>
        <p:nvSpPr>
          <p:cNvPr id="3" name="文本占位符 2">
            <a:extLst>
              <a:ext uri="{FF2B5EF4-FFF2-40B4-BE49-F238E27FC236}">
                <a16:creationId xmlns:a16="http://schemas.microsoft.com/office/drawing/2014/main" id="{329283F6-5C57-524C-983F-94724D9B0C55}"/>
              </a:ext>
            </a:extLst>
          </p:cNvPr>
          <p:cNvSpPr>
            <a:spLocks noGrp="1"/>
          </p:cNvSpPr>
          <p:nvPr>
            <p:ph type="body" idx="1"/>
          </p:nvPr>
        </p:nvSpPr>
        <p:spPr/>
        <p:txBody>
          <a:bodyPr/>
          <a:lstStyle/>
          <a:p>
            <a:r>
              <a:rPr lang="en" altLang="zh-CN" dirty="0"/>
              <a:t>Some apps choose to use Fragments as entire Android screens. In these apps, it would be reasonable for a Fragment to control system chrome like Android’s status bar, navigation bar, and orientation.</a:t>
            </a:r>
            <a:endParaRPr kumimoji="1" lang="zh-CN" altLang="en-US" dirty="0"/>
          </a:p>
        </p:txBody>
      </p:sp>
      <p:pic>
        <p:nvPicPr>
          <p:cNvPr id="4" name="图片 3">
            <a:extLst>
              <a:ext uri="{FF2B5EF4-FFF2-40B4-BE49-F238E27FC236}">
                <a16:creationId xmlns:a16="http://schemas.microsoft.com/office/drawing/2014/main" id="{4E9431F5-81B9-0C4D-96D6-521FF67BA52C}"/>
              </a:ext>
            </a:extLst>
          </p:cNvPr>
          <p:cNvPicPr>
            <a:picLocks noChangeAspect="1"/>
          </p:cNvPicPr>
          <p:nvPr/>
        </p:nvPicPr>
        <p:blipFill>
          <a:blip r:embed="rId2"/>
          <a:stretch>
            <a:fillRect/>
          </a:stretch>
        </p:blipFill>
        <p:spPr>
          <a:xfrm>
            <a:off x="1718441" y="2443655"/>
            <a:ext cx="5551140" cy="2289845"/>
          </a:xfrm>
          <a:prstGeom prst="rect">
            <a:avLst/>
          </a:prstGeom>
        </p:spPr>
      </p:pic>
    </p:spTree>
    <p:extLst>
      <p:ext uri="{BB962C8B-B14F-4D97-AF65-F5344CB8AC3E}">
        <p14:creationId xmlns:p14="http://schemas.microsoft.com/office/powerpoint/2010/main" val="2781171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B647A-F81C-564D-A1F1-F6970BE63D2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0346936C-8F03-E84F-B2EB-53A5C7F6AE6F}"/>
              </a:ext>
            </a:extLst>
          </p:cNvPr>
          <p:cNvSpPr>
            <a:spLocks noGrp="1"/>
          </p:cNvSpPr>
          <p:nvPr>
            <p:ph type="body" idx="1"/>
          </p:nvPr>
        </p:nvSpPr>
        <p:spPr/>
        <p:txBody>
          <a:bodyPr/>
          <a:lstStyle/>
          <a:p>
            <a:r>
              <a:rPr lang="en" altLang="zh-CN" dirty="0"/>
              <a:t>In other apps, Fragments are used to represent only a portion of a UI. A </a:t>
            </a:r>
            <a:r>
              <a:rPr lang="en" altLang="zh-CN" dirty="0" err="1"/>
              <a:t>FlutterFragment</a:t>
            </a:r>
            <a:r>
              <a:rPr lang="en" altLang="zh-CN" dirty="0"/>
              <a:t> might be used to implement the inside of a drawer, a video player, or a single card. </a:t>
            </a:r>
            <a:endParaRPr kumimoji="1" lang="zh-CN" altLang="en-US" dirty="0"/>
          </a:p>
        </p:txBody>
      </p:sp>
      <p:pic>
        <p:nvPicPr>
          <p:cNvPr id="4" name="图片 3">
            <a:extLst>
              <a:ext uri="{FF2B5EF4-FFF2-40B4-BE49-F238E27FC236}">
                <a16:creationId xmlns:a16="http://schemas.microsoft.com/office/drawing/2014/main" id="{A05EE3A1-2E04-AE45-8C0A-820FCDD9A944}"/>
              </a:ext>
            </a:extLst>
          </p:cNvPr>
          <p:cNvPicPr>
            <a:picLocks noChangeAspect="1"/>
          </p:cNvPicPr>
          <p:nvPr/>
        </p:nvPicPr>
        <p:blipFill>
          <a:blip r:embed="rId2"/>
          <a:stretch>
            <a:fillRect/>
          </a:stretch>
        </p:blipFill>
        <p:spPr>
          <a:xfrm>
            <a:off x="1442784" y="2396359"/>
            <a:ext cx="6258432" cy="2581603"/>
          </a:xfrm>
          <a:prstGeom prst="rect">
            <a:avLst/>
          </a:prstGeom>
        </p:spPr>
      </p:pic>
    </p:spTree>
    <p:extLst>
      <p:ext uri="{BB962C8B-B14F-4D97-AF65-F5344CB8AC3E}">
        <p14:creationId xmlns:p14="http://schemas.microsoft.com/office/powerpoint/2010/main" val="1154899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F87916-2A22-1846-ADEC-DB6E3616E23E}"/>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75820130-780D-3143-97D4-0D3C85C7686D}"/>
              </a:ext>
            </a:extLst>
          </p:cNvPr>
          <p:cNvSpPr>
            <a:spLocks noGrp="1"/>
          </p:cNvSpPr>
          <p:nvPr>
            <p:ph type="body" idx="1"/>
          </p:nvPr>
        </p:nvSpPr>
        <p:spPr/>
        <p:txBody>
          <a:bodyPr/>
          <a:lstStyle/>
          <a:p>
            <a:r>
              <a:rPr lang="en" altLang="zh-CN" dirty="0"/>
              <a:t>To prevent a </a:t>
            </a:r>
            <a:r>
              <a:rPr lang="en" altLang="zh-CN" dirty="0" err="1"/>
              <a:t>FlutterFragment</a:t>
            </a:r>
            <a:r>
              <a:rPr lang="en" altLang="zh-CN" dirty="0"/>
              <a:t> from exposing its Activity to Flutter plugins, and to prevent Flutter from controlling the Activity’s system UI, use the </a:t>
            </a:r>
            <a:r>
              <a:rPr lang="en" altLang="zh-CN" dirty="0" err="1"/>
              <a:t>shouldAttachEngineToActivity</a:t>
            </a:r>
            <a:r>
              <a:rPr lang="en" altLang="zh-CN" dirty="0"/>
              <a:t>() method in </a:t>
            </a:r>
            <a:r>
              <a:rPr lang="en" altLang="zh-CN" dirty="0" err="1"/>
              <a:t>FlutterFragment’s</a:t>
            </a:r>
            <a:r>
              <a:rPr lang="en" altLang="zh-CN" dirty="0"/>
              <a:t> Builder, as shown: </a:t>
            </a:r>
            <a:endParaRPr kumimoji="1" lang="zh-CN" altLang="en-US" dirty="0"/>
          </a:p>
        </p:txBody>
      </p:sp>
      <p:pic>
        <p:nvPicPr>
          <p:cNvPr id="4" name="图片 3">
            <a:extLst>
              <a:ext uri="{FF2B5EF4-FFF2-40B4-BE49-F238E27FC236}">
                <a16:creationId xmlns:a16="http://schemas.microsoft.com/office/drawing/2014/main" id="{0ED6B943-96A5-424C-A7D0-7F31FA8EE0FA}"/>
              </a:ext>
            </a:extLst>
          </p:cNvPr>
          <p:cNvPicPr>
            <a:picLocks noChangeAspect="1"/>
          </p:cNvPicPr>
          <p:nvPr/>
        </p:nvPicPr>
        <p:blipFill>
          <a:blip r:embed="rId2"/>
          <a:stretch>
            <a:fillRect/>
          </a:stretch>
        </p:blipFill>
        <p:spPr>
          <a:xfrm>
            <a:off x="1296714" y="2753161"/>
            <a:ext cx="6550572" cy="2320928"/>
          </a:xfrm>
          <a:prstGeom prst="rect">
            <a:avLst/>
          </a:prstGeom>
        </p:spPr>
      </p:pic>
    </p:spTree>
    <p:extLst>
      <p:ext uri="{BB962C8B-B14F-4D97-AF65-F5344CB8AC3E}">
        <p14:creationId xmlns:p14="http://schemas.microsoft.com/office/powerpoint/2010/main" val="17307033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Adding Flutter to iOS</a:t>
            </a:r>
          </a:p>
        </p:txBody>
      </p:sp>
    </p:spTree>
    <p:extLst>
      <p:ext uri="{BB962C8B-B14F-4D97-AF65-F5344CB8AC3E}">
        <p14:creationId xmlns:p14="http://schemas.microsoft.com/office/powerpoint/2010/main" val="28835663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06DC3BC8-C128-4543-829F-C305A77FA265}"/>
              </a:ext>
            </a:extLst>
          </p:cNvPr>
          <p:cNvSpPr>
            <a:spLocks noGrp="1"/>
          </p:cNvSpPr>
          <p:nvPr>
            <p:ph type="body" idx="1"/>
          </p:nvPr>
        </p:nvSpPr>
        <p:spPr/>
        <p:txBody>
          <a:bodyPr/>
          <a:lstStyle/>
          <a:p>
            <a:r>
              <a:rPr lang="en" altLang="zh-CN" dirty="0"/>
              <a:t>Your development environment must meet the </a:t>
            </a:r>
            <a:r>
              <a:rPr lang="en" altLang="zh-CN" dirty="0">
                <a:hlinkClick r:id="rId2"/>
              </a:rPr>
              <a:t>macOS system requirements for Flutter</a:t>
            </a:r>
            <a:r>
              <a:rPr lang="en" altLang="zh-CN" dirty="0"/>
              <a:t> with </a:t>
            </a:r>
            <a:r>
              <a:rPr lang="en" altLang="zh-CN" dirty="0">
                <a:hlinkClick r:id="rId3"/>
              </a:rPr>
              <a:t>Xcode installed</a:t>
            </a:r>
            <a:r>
              <a:rPr lang="en" altLang="zh-CN" dirty="0"/>
              <a:t>. </a:t>
            </a:r>
          </a:p>
          <a:p>
            <a:r>
              <a:rPr lang="en" altLang="zh-CN" dirty="0"/>
              <a:t>Flutter supports iOS 8.0 and later.</a:t>
            </a:r>
          </a:p>
        </p:txBody>
      </p:sp>
      <p:sp>
        <p:nvSpPr>
          <p:cNvPr id="7" name="标题 1">
            <a:extLst>
              <a:ext uri="{FF2B5EF4-FFF2-40B4-BE49-F238E27FC236}">
                <a16:creationId xmlns:a16="http://schemas.microsoft.com/office/drawing/2014/main" id="{C653BF5A-4879-3540-9B77-E788CF317EDA}"/>
              </a:ext>
            </a:extLst>
          </p:cNvPr>
          <p:cNvSpPr>
            <a:spLocks noGrp="1"/>
          </p:cNvSpPr>
          <p:nvPr>
            <p:ph type="title"/>
          </p:nvPr>
        </p:nvSpPr>
        <p:spPr>
          <a:xfrm>
            <a:off x="311700" y="410000"/>
            <a:ext cx="8520600" cy="607800"/>
          </a:xfrm>
        </p:spPr>
        <p:txBody>
          <a:bodyPr/>
          <a:lstStyle/>
          <a:p>
            <a:r>
              <a:rPr lang="en" altLang="zh-CN" dirty="0"/>
              <a:t>System requirements</a:t>
            </a:r>
            <a:endParaRPr kumimoji="1" lang="zh-CN" altLang="en-US" dirty="0"/>
          </a:p>
        </p:txBody>
      </p:sp>
    </p:spTree>
    <p:extLst>
      <p:ext uri="{BB962C8B-B14F-4D97-AF65-F5344CB8AC3E}">
        <p14:creationId xmlns:p14="http://schemas.microsoft.com/office/powerpoint/2010/main" val="208968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EC4E32-291F-7642-8EDE-AA922CA3CA85}"/>
              </a:ext>
            </a:extLst>
          </p:cNvPr>
          <p:cNvSpPr>
            <a:spLocks noGrp="1"/>
          </p:cNvSpPr>
          <p:nvPr>
            <p:ph type="title"/>
          </p:nvPr>
        </p:nvSpPr>
        <p:spPr/>
        <p:txBody>
          <a:bodyPr/>
          <a:lstStyle/>
          <a:p>
            <a:r>
              <a:rPr lang="en" altLang="zh-CN" dirty="0"/>
              <a:t>Create a Flutter module</a:t>
            </a:r>
            <a:endParaRPr kumimoji="1" lang="zh-CN" altLang="en-US" dirty="0"/>
          </a:p>
        </p:txBody>
      </p:sp>
      <p:sp>
        <p:nvSpPr>
          <p:cNvPr id="3" name="文本占位符 2">
            <a:extLst>
              <a:ext uri="{FF2B5EF4-FFF2-40B4-BE49-F238E27FC236}">
                <a16:creationId xmlns:a16="http://schemas.microsoft.com/office/drawing/2014/main" id="{A2887B41-0379-1D42-BCB1-427F14BD01B7}"/>
              </a:ext>
            </a:extLst>
          </p:cNvPr>
          <p:cNvSpPr>
            <a:spLocks noGrp="1"/>
          </p:cNvSpPr>
          <p:nvPr>
            <p:ph type="body" idx="1"/>
          </p:nvPr>
        </p:nvSpPr>
        <p:spPr/>
        <p:txBody>
          <a:bodyPr/>
          <a:lstStyle/>
          <a:p>
            <a:r>
              <a:rPr lang="en" altLang="zh-CN" dirty="0"/>
              <a:t>To embed Flutter into your existing application, first create a Flutter module.</a:t>
            </a:r>
          </a:p>
          <a:p>
            <a:r>
              <a:rPr lang="en" altLang="zh-CN" dirty="0"/>
              <a:t>From the command line, run:</a:t>
            </a:r>
          </a:p>
          <a:p>
            <a:endParaRPr kumimoji="1" lang="zh-CN" altLang="en-US" dirty="0"/>
          </a:p>
        </p:txBody>
      </p:sp>
      <p:pic>
        <p:nvPicPr>
          <p:cNvPr id="4" name="图片 3">
            <a:extLst>
              <a:ext uri="{FF2B5EF4-FFF2-40B4-BE49-F238E27FC236}">
                <a16:creationId xmlns:a16="http://schemas.microsoft.com/office/drawing/2014/main" id="{E773D94C-683A-514F-8FE1-7E54120180CE}"/>
              </a:ext>
            </a:extLst>
          </p:cNvPr>
          <p:cNvPicPr>
            <a:picLocks noChangeAspect="1"/>
          </p:cNvPicPr>
          <p:nvPr/>
        </p:nvPicPr>
        <p:blipFill>
          <a:blip r:embed="rId2"/>
          <a:stretch>
            <a:fillRect/>
          </a:stretch>
        </p:blipFill>
        <p:spPr>
          <a:xfrm>
            <a:off x="1575457" y="2571750"/>
            <a:ext cx="4889500" cy="673100"/>
          </a:xfrm>
          <a:prstGeom prst="rect">
            <a:avLst/>
          </a:prstGeom>
        </p:spPr>
      </p:pic>
    </p:spTree>
    <p:extLst>
      <p:ext uri="{BB962C8B-B14F-4D97-AF65-F5344CB8AC3E}">
        <p14:creationId xmlns:p14="http://schemas.microsoft.com/office/powerpoint/2010/main" val="5624560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55B8BE-B477-2041-927E-F187373FCC3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5C5004E3-FBBB-7448-8AEC-D871E7D785B3}"/>
              </a:ext>
            </a:extLst>
          </p:cNvPr>
          <p:cNvSpPr>
            <a:spLocks noGrp="1"/>
          </p:cNvSpPr>
          <p:nvPr>
            <p:ph type="body" idx="1"/>
          </p:nvPr>
        </p:nvSpPr>
        <p:spPr>
          <a:xfrm>
            <a:off x="311700" y="1229875"/>
            <a:ext cx="5300824" cy="3339000"/>
          </a:xfrm>
        </p:spPr>
        <p:txBody>
          <a:bodyPr/>
          <a:lstStyle/>
          <a:p>
            <a:pPr marL="114300" indent="0">
              <a:buNone/>
            </a:pPr>
            <a:r>
              <a:rPr lang="en" altLang="zh-CN" dirty="0"/>
              <a:t>Module organization</a:t>
            </a:r>
          </a:p>
          <a:p>
            <a:r>
              <a:rPr lang="en" altLang="zh-CN" dirty="0"/>
              <a:t>The </a:t>
            </a:r>
            <a:r>
              <a:rPr lang="en" altLang="zh-CN" dirty="0" err="1"/>
              <a:t>my_flutter</a:t>
            </a:r>
            <a:r>
              <a:rPr lang="en" altLang="zh-CN" dirty="0"/>
              <a:t> module directory structure is similar to a normal Flutter application:</a:t>
            </a:r>
          </a:p>
          <a:p>
            <a:r>
              <a:rPr lang="en" altLang="zh-CN" dirty="0"/>
              <a:t>Add your Dart code to the lib/ directory.</a:t>
            </a:r>
          </a:p>
          <a:p>
            <a:r>
              <a:rPr lang="en" altLang="zh-CN" dirty="0"/>
              <a:t>Add Flutter dependencies to </a:t>
            </a:r>
            <a:r>
              <a:rPr lang="en" altLang="zh-CN" dirty="0" err="1"/>
              <a:t>my_flutter</a:t>
            </a:r>
            <a:r>
              <a:rPr lang="en" altLang="zh-CN" dirty="0"/>
              <a:t>/</a:t>
            </a:r>
            <a:r>
              <a:rPr lang="en" altLang="zh-CN" dirty="0" err="1"/>
              <a:t>pubspec.yaml</a:t>
            </a:r>
            <a:r>
              <a:rPr lang="en" altLang="zh-CN" dirty="0"/>
              <a:t>, including Flutter packages and plugins.</a:t>
            </a:r>
          </a:p>
          <a:p>
            <a:r>
              <a:rPr lang="en" altLang="zh-CN" dirty="0"/>
              <a:t>The .</a:t>
            </a:r>
            <a:r>
              <a:rPr lang="en" altLang="zh-CN" dirty="0" err="1"/>
              <a:t>ios</a:t>
            </a:r>
            <a:r>
              <a:rPr lang="en" altLang="zh-CN" dirty="0"/>
              <a:t>/ hidden subfolder contains an </a:t>
            </a:r>
            <a:r>
              <a:rPr lang="en" altLang="zh-CN" dirty="0" err="1"/>
              <a:t>Xcode</a:t>
            </a:r>
            <a:r>
              <a:rPr lang="en" altLang="zh-CN" dirty="0"/>
              <a:t> workspace where you can run a standalone version of your module. </a:t>
            </a:r>
          </a:p>
          <a:p>
            <a:endParaRPr lang="en" altLang="zh-CN" dirty="0"/>
          </a:p>
          <a:p>
            <a:endParaRPr kumimoji="1" lang="zh-CN" altLang="en-US" dirty="0"/>
          </a:p>
        </p:txBody>
      </p:sp>
      <p:pic>
        <p:nvPicPr>
          <p:cNvPr id="4" name="图片 3">
            <a:extLst>
              <a:ext uri="{FF2B5EF4-FFF2-40B4-BE49-F238E27FC236}">
                <a16:creationId xmlns:a16="http://schemas.microsoft.com/office/drawing/2014/main" id="{CE962328-2982-FF4A-9247-AE03109AA5AF}"/>
              </a:ext>
            </a:extLst>
          </p:cNvPr>
          <p:cNvPicPr>
            <a:picLocks noChangeAspect="1"/>
          </p:cNvPicPr>
          <p:nvPr/>
        </p:nvPicPr>
        <p:blipFill>
          <a:blip r:embed="rId2"/>
          <a:stretch>
            <a:fillRect/>
          </a:stretch>
        </p:blipFill>
        <p:spPr>
          <a:xfrm>
            <a:off x="5308600" y="2397175"/>
            <a:ext cx="3835400" cy="2171700"/>
          </a:xfrm>
          <a:prstGeom prst="rect">
            <a:avLst/>
          </a:prstGeom>
        </p:spPr>
      </p:pic>
    </p:spTree>
    <p:extLst>
      <p:ext uri="{BB962C8B-B14F-4D97-AF65-F5344CB8AC3E}">
        <p14:creationId xmlns:p14="http://schemas.microsoft.com/office/powerpoint/2010/main" val="2453380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3E775-695F-F943-A2D1-815CEE6EA84D}"/>
              </a:ext>
            </a:extLst>
          </p:cNvPr>
          <p:cNvSpPr>
            <a:spLocks noGrp="1"/>
          </p:cNvSpPr>
          <p:nvPr>
            <p:ph type="title"/>
          </p:nvPr>
        </p:nvSpPr>
        <p:spPr/>
        <p:txBody>
          <a:bodyPr/>
          <a:lstStyle/>
          <a:p>
            <a:r>
              <a:rPr lang="en" altLang="zh-CN" dirty="0"/>
              <a:t>Add to iOS applications</a:t>
            </a:r>
            <a:endParaRPr kumimoji="1" lang="zh-CN" altLang="en-US" dirty="0"/>
          </a:p>
        </p:txBody>
      </p:sp>
      <p:pic>
        <p:nvPicPr>
          <p:cNvPr id="5" name="图片 4">
            <a:extLst>
              <a:ext uri="{FF2B5EF4-FFF2-40B4-BE49-F238E27FC236}">
                <a16:creationId xmlns:a16="http://schemas.microsoft.com/office/drawing/2014/main" id="{36C45993-7ACF-0945-B8FD-1BF51BC535C3}"/>
              </a:ext>
            </a:extLst>
          </p:cNvPr>
          <p:cNvPicPr>
            <a:picLocks noChangeAspect="1"/>
          </p:cNvPicPr>
          <p:nvPr/>
        </p:nvPicPr>
        <p:blipFill>
          <a:blip r:embed="rId2"/>
          <a:stretch>
            <a:fillRect/>
          </a:stretch>
        </p:blipFill>
        <p:spPr>
          <a:xfrm>
            <a:off x="1966748" y="1229875"/>
            <a:ext cx="5715000" cy="3810000"/>
          </a:xfrm>
          <a:prstGeom prst="rect">
            <a:avLst/>
          </a:prstGeom>
        </p:spPr>
      </p:pic>
      <p:sp>
        <p:nvSpPr>
          <p:cNvPr id="7" name="文本占位符 6">
            <a:extLst>
              <a:ext uri="{FF2B5EF4-FFF2-40B4-BE49-F238E27FC236}">
                <a16:creationId xmlns:a16="http://schemas.microsoft.com/office/drawing/2014/main" id="{B8CB07FA-FECE-2A41-BEFA-C42AF3DA8ECF}"/>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463930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055E26-75FE-ED4D-B558-8B591313560C}"/>
              </a:ext>
            </a:extLst>
          </p:cNvPr>
          <p:cNvSpPr>
            <a:spLocks noGrp="1"/>
          </p:cNvSpPr>
          <p:nvPr>
            <p:ph type="title"/>
          </p:nvPr>
        </p:nvSpPr>
        <p:spPr/>
        <p:txBody>
          <a:bodyPr/>
          <a:lstStyle/>
          <a:p>
            <a:r>
              <a:rPr lang="en" altLang="zh-CN" dirty="0"/>
              <a:t>Embed the Flutter module</a:t>
            </a:r>
            <a:br>
              <a:rPr lang="en" altLang="zh-CN" dirty="0"/>
            </a:br>
            <a:endParaRPr kumimoji="1" lang="zh-CN" altLang="en-US" dirty="0"/>
          </a:p>
        </p:txBody>
      </p:sp>
      <p:sp>
        <p:nvSpPr>
          <p:cNvPr id="3" name="文本占位符 2">
            <a:extLst>
              <a:ext uri="{FF2B5EF4-FFF2-40B4-BE49-F238E27FC236}">
                <a16:creationId xmlns:a16="http://schemas.microsoft.com/office/drawing/2014/main" id="{26475C85-3DBD-6342-81A1-F1CE37C2BC7C}"/>
              </a:ext>
            </a:extLst>
          </p:cNvPr>
          <p:cNvSpPr>
            <a:spLocks noGrp="1"/>
          </p:cNvSpPr>
          <p:nvPr>
            <p:ph type="body" idx="1"/>
          </p:nvPr>
        </p:nvSpPr>
        <p:spPr/>
        <p:txBody>
          <a:bodyPr/>
          <a:lstStyle/>
          <a:p>
            <a:pPr marL="114300" indent="0">
              <a:buNone/>
            </a:pPr>
            <a:r>
              <a:rPr lang="en" altLang="zh-CN" dirty="0"/>
              <a:t>There are two ways to embed Flutter in your existing application.</a:t>
            </a:r>
          </a:p>
          <a:p>
            <a:r>
              <a:rPr lang="en" altLang="zh-CN" dirty="0"/>
              <a:t>Use the </a:t>
            </a:r>
            <a:r>
              <a:rPr lang="en" altLang="zh-CN" dirty="0" err="1"/>
              <a:t>CocoaPods</a:t>
            </a:r>
            <a:r>
              <a:rPr lang="en" altLang="zh-CN" dirty="0"/>
              <a:t> dependency manager and installed Flutter SDK. (Recommended.)</a:t>
            </a:r>
          </a:p>
          <a:p>
            <a:r>
              <a:rPr lang="en" altLang="zh-CN" dirty="0"/>
              <a:t>Create frameworks for the Flutter engine, your compiled Dart code, and all Flutter plugins. Manually embed the frameworks, and update your existing application’s build settings in </a:t>
            </a:r>
            <a:r>
              <a:rPr lang="en" altLang="zh-CN" dirty="0" err="1"/>
              <a:t>Xcode</a:t>
            </a:r>
            <a:r>
              <a:rPr lang="en" altLang="zh-CN" dirty="0"/>
              <a:t>.</a:t>
            </a:r>
          </a:p>
          <a:p>
            <a:endParaRPr kumimoji="1" lang="zh-CN" altLang="en-US" dirty="0"/>
          </a:p>
        </p:txBody>
      </p:sp>
    </p:spTree>
    <p:extLst>
      <p:ext uri="{BB962C8B-B14F-4D97-AF65-F5344CB8AC3E}">
        <p14:creationId xmlns:p14="http://schemas.microsoft.com/office/powerpoint/2010/main" val="2122720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F407E-E432-2A4D-B36C-42A61515551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260AD43-778A-4747-9233-B5FE3B66FE21}"/>
              </a:ext>
            </a:extLst>
          </p:cNvPr>
          <p:cNvSpPr>
            <a:spLocks noGrp="1"/>
          </p:cNvSpPr>
          <p:nvPr>
            <p:ph type="body" idx="1"/>
          </p:nvPr>
        </p:nvSpPr>
        <p:spPr>
          <a:xfrm>
            <a:off x="311700" y="1229875"/>
            <a:ext cx="5624017" cy="3339000"/>
          </a:xfrm>
        </p:spPr>
        <p:txBody>
          <a:bodyPr/>
          <a:lstStyle/>
          <a:p>
            <a:pPr marL="114300" indent="0">
              <a:buNone/>
            </a:pPr>
            <a:r>
              <a:rPr lang="en" altLang="zh-CN" dirty="0"/>
              <a:t>Option A - Embed with </a:t>
            </a:r>
            <a:r>
              <a:rPr lang="en" altLang="zh-CN" dirty="0" err="1"/>
              <a:t>CocoaPods</a:t>
            </a:r>
            <a:r>
              <a:rPr lang="en" altLang="zh-CN" dirty="0"/>
              <a:t> and the Flutter SDK</a:t>
            </a:r>
          </a:p>
          <a:p>
            <a:r>
              <a:rPr lang="en" altLang="zh-CN" dirty="0"/>
              <a:t>This method requires every developer working on your project to have a locally installed version of the Flutter SDK. </a:t>
            </a:r>
          </a:p>
          <a:p>
            <a:r>
              <a:rPr lang="en" altLang="zh-CN" dirty="0"/>
              <a:t>The following example assumes that your existing application and the Flutter module are in sibling directories. If you have a different directory structure, you may need to adjust the relative paths.</a:t>
            </a:r>
            <a:endParaRPr kumimoji="1" lang="zh-CN" altLang="en-US" dirty="0"/>
          </a:p>
        </p:txBody>
      </p:sp>
      <p:pic>
        <p:nvPicPr>
          <p:cNvPr id="4" name="图片 3">
            <a:extLst>
              <a:ext uri="{FF2B5EF4-FFF2-40B4-BE49-F238E27FC236}">
                <a16:creationId xmlns:a16="http://schemas.microsoft.com/office/drawing/2014/main" id="{A458F1B3-837B-BC4B-8DEE-ABD32A4AC35D}"/>
              </a:ext>
            </a:extLst>
          </p:cNvPr>
          <p:cNvPicPr>
            <a:picLocks noChangeAspect="1"/>
          </p:cNvPicPr>
          <p:nvPr/>
        </p:nvPicPr>
        <p:blipFill>
          <a:blip r:embed="rId2"/>
          <a:stretch>
            <a:fillRect/>
          </a:stretch>
        </p:blipFill>
        <p:spPr>
          <a:xfrm>
            <a:off x="5699015" y="1765738"/>
            <a:ext cx="3263900" cy="1943100"/>
          </a:xfrm>
          <a:prstGeom prst="rect">
            <a:avLst/>
          </a:prstGeom>
        </p:spPr>
      </p:pic>
    </p:spTree>
    <p:extLst>
      <p:ext uri="{BB962C8B-B14F-4D97-AF65-F5344CB8AC3E}">
        <p14:creationId xmlns:p14="http://schemas.microsoft.com/office/powerpoint/2010/main" val="29056544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35554C-4E02-D349-92E4-21FB24F0A466}"/>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03F79DF6-7C16-684F-A38F-6B99460AAF06}"/>
              </a:ext>
            </a:extLst>
          </p:cNvPr>
          <p:cNvSpPr>
            <a:spLocks noGrp="1"/>
          </p:cNvSpPr>
          <p:nvPr>
            <p:ph type="body" idx="1"/>
          </p:nvPr>
        </p:nvSpPr>
        <p:spPr/>
        <p:txBody>
          <a:bodyPr/>
          <a:lstStyle/>
          <a:p>
            <a:r>
              <a:rPr lang="en" altLang="zh-CN" dirty="0"/>
              <a:t>If your existing application (</a:t>
            </a:r>
            <a:r>
              <a:rPr lang="en" altLang="zh-CN" dirty="0" err="1"/>
              <a:t>MyApp</a:t>
            </a:r>
            <a:r>
              <a:rPr lang="en" altLang="zh-CN" dirty="0"/>
              <a:t>) doesn’t already have a </a:t>
            </a:r>
            <a:r>
              <a:rPr lang="en" altLang="zh-CN" dirty="0" err="1"/>
              <a:t>Podfile</a:t>
            </a:r>
            <a:r>
              <a:rPr lang="en" altLang="zh-CN" dirty="0"/>
              <a:t>, follow the </a:t>
            </a:r>
            <a:r>
              <a:rPr lang="en" altLang="zh-CN" dirty="0">
                <a:hlinkClick r:id="rId2"/>
              </a:rPr>
              <a:t>CocoaPods getting started guide</a:t>
            </a:r>
            <a:r>
              <a:rPr lang="en" altLang="zh-CN" dirty="0"/>
              <a:t> to add a </a:t>
            </a:r>
            <a:r>
              <a:rPr lang="en" altLang="zh-CN" dirty="0" err="1"/>
              <a:t>Podfile</a:t>
            </a:r>
            <a:r>
              <a:rPr lang="en" altLang="zh-CN" dirty="0"/>
              <a:t> to your project.</a:t>
            </a:r>
            <a:endParaRPr kumimoji="1" lang="zh-CN" altLang="en-US" dirty="0"/>
          </a:p>
        </p:txBody>
      </p:sp>
      <p:pic>
        <p:nvPicPr>
          <p:cNvPr id="4" name="图片 3">
            <a:extLst>
              <a:ext uri="{FF2B5EF4-FFF2-40B4-BE49-F238E27FC236}">
                <a16:creationId xmlns:a16="http://schemas.microsoft.com/office/drawing/2014/main" id="{EF146F76-6A72-D148-948B-283EAA8F5BB7}"/>
              </a:ext>
            </a:extLst>
          </p:cNvPr>
          <p:cNvPicPr>
            <a:picLocks noChangeAspect="1"/>
          </p:cNvPicPr>
          <p:nvPr/>
        </p:nvPicPr>
        <p:blipFill>
          <a:blip r:embed="rId3"/>
          <a:stretch>
            <a:fillRect/>
          </a:stretch>
        </p:blipFill>
        <p:spPr>
          <a:xfrm>
            <a:off x="1896616" y="2087674"/>
            <a:ext cx="6080735" cy="2894324"/>
          </a:xfrm>
          <a:prstGeom prst="rect">
            <a:avLst/>
          </a:prstGeom>
        </p:spPr>
      </p:pic>
    </p:spTree>
    <p:extLst>
      <p:ext uri="{BB962C8B-B14F-4D97-AF65-F5344CB8AC3E}">
        <p14:creationId xmlns:p14="http://schemas.microsoft.com/office/powerpoint/2010/main" val="21352941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236FC6-A764-684F-972E-CAC92787C132}"/>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AD545A11-2DEE-2247-ABE8-5AB17CEAD516}"/>
              </a:ext>
            </a:extLst>
          </p:cNvPr>
          <p:cNvSpPr>
            <a:spLocks noGrp="1"/>
          </p:cNvSpPr>
          <p:nvPr>
            <p:ph type="body" idx="1"/>
          </p:nvPr>
        </p:nvSpPr>
        <p:spPr/>
        <p:txBody>
          <a:bodyPr/>
          <a:lstStyle/>
          <a:p>
            <a:pPr marL="114300" indent="0">
              <a:buNone/>
            </a:pPr>
            <a:r>
              <a:rPr lang="en" altLang="zh-CN" dirty="0"/>
              <a:t>Option B - Embed frameworks in </a:t>
            </a:r>
            <a:r>
              <a:rPr lang="en" altLang="zh-CN" dirty="0" err="1"/>
              <a:t>Xcode</a:t>
            </a:r>
            <a:endParaRPr lang="en" altLang="zh-CN" dirty="0"/>
          </a:p>
          <a:p>
            <a:r>
              <a:rPr lang="en" altLang="zh-CN" dirty="0"/>
              <a:t>Alternatively, you can generate the necessary frameworks and embed them in your application by manually editing your existing </a:t>
            </a:r>
            <a:r>
              <a:rPr lang="en" altLang="zh-CN" dirty="0" err="1"/>
              <a:t>Xcode</a:t>
            </a:r>
            <a:r>
              <a:rPr lang="en" altLang="zh-CN" dirty="0"/>
              <a:t> project. </a:t>
            </a:r>
          </a:p>
          <a:p>
            <a:r>
              <a:rPr lang="en" altLang="zh-CN" dirty="0"/>
              <a:t>The following example assumes that you want to generate the frameworks to some/path/</a:t>
            </a:r>
            <a:r>
              <a:rPr lang="en" altLang="zh-CN" dirty="0" err="1"/>
              <a:t>MyApp</a:t>
            </a:r>
            <a:r>
              <a:rPr lang="en" altLang="zh-CN" dirty="0"/>
              <a:t>/Flutter/.</a:t>
            </a:r>
            <a:endParaRPr kumimoji="1" lang="zh-CN" altLang="en-US" dirty="0"/>
          </a:p>
        </p:txBody>
      </p:sp>
      <p:pic>
        <p:nvPicPr>
          <p:cNvPr id="4" name="图片 3">
            <a:extLst>
              <a:ext uri="{FF2B5EF4-FFF2-40B4-BE49-F238E27FC236}">
                <a16:creationId xmlns:a16="http://schemas.microsoft.com/office/drawing/2014/main" id="{AFB1D356-C248-674A-A27D-F6D0472F4761}"/>
              </a:ext>
            </a:extLst>
          </p:cNvPr>
          <p:cNvPicPr>
            <a:picLocks noChangeAspect="1"/>
          </p:cNvPicPr>
          <p:nvPr/>
        </p:nvPicPr>
        <p:blipFill>
          <a:blip r:embed="rId2"/>
          <a:stretch>
            <a:fillRect/>
          </a:stretch>
        </p:blipFill>
        <p:spPr>
          <a:xfrm>
            <a:off x="875424" y="3617310"/>
            <a:ext cx="6731000" cy="368300"/>
          </a:xfrm>
          <a:prstGeom prst="rect">
            <a:avLst/>
          </a:prstGeom>
        </p:spPr>
      </p:pic>
    </p:spTree>
    <p:extLst>
      <p:ext uri="{BB962C8B-B14F-4D97-AF65-F5344CB8AC3E}">
        <p14:creationId xmlns:p14="http://schemas.microsoft.com/office/powerpoint/2010/main" val="41472775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2737AF-C9D1-C642-88B5-23264D1D015E}"/>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A2B12140-7496-C24E-BC42-B9CEDA37AAFF}"/>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A930F629-7E40-3C4F-94B1-9DC415E03A99}"/>
              </a:ext>
            </a:extLst>
          </p:cNvPr>
          <p:cNvPicPr>
            <a:picLocks noChangeAspect="1"/>
          </p:cNvPicPr>
          <p:nvPr/>
        </p:nvPicPr>
        <p:blipFill>
          <a:blip r:embed="rId2"/>
          <a:stretch>
            <a:fillRect/>
          </a:stretch>
        </p:blipFill>
        <p:spPr>
          <a:xfrm>
            <a:off x="0" y="545769"/>
            <a:ext cx="9144000" cy="4051962"/>
          </a:xfrm>
          <a:prstGeom prst="rect">
            <a:avLst/>
          </a:prstGeom>
        </p:spPr>
      </p:pic>
    </p:spTree>
    <p:extLst>
      <p:ext uri="{BB962C8B-B14F-4D97-AF65-F5344CB8AC3E}">
        <p14:creationId xmlns:p14="http://schemas.microsoft.com/office/powerpoint/2010/main" val="15485420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2870B1-8AC6-D941-882E-BAD155BF5DD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D842447F-39FB-5648-93EE-5CCFCDF7B0B9}"/>
              </a:ext>
            </a:extLst>
          </p:cNvPr>
          <p:cNvSpPr>
            <a:spLocks noGrp="1"/>
          </p:cNvSpPr>
          <p:nvPr>
            <p:ph type="body" idx="1"/>
          </p:nvPr>
        </p:nvSpPr>
        <p:spPr/>
        <p:txBody>
          <a:bodyPr/>
          <a:lstStyle/>
          <a:p>
            <a:pPr marL="114300" indent="0">
              <a:buNone/>
            </a:pPr>
            <a:r>
              <a:rPr lang="en" altLang="zh-CN" dirty="0"/>
              <a:t>Link on the frameworks</a:t>
            </a:r>
          </a:p>
          <a:p>
            <a:r>
              <a:rPr lang="en" altLang="zh-CN" dirty="0"/>
              <a:t>For example, you can drag the frameworks from some/path/</a:t>
            </a:r>
            <a:r>
              <a:rPr lang="en" altLang="zh-CN" dirty="0" err="1"/>
              <a:t>MyApp</a:t>
            </a:r>
            <a:r>
              <a:rPr lang="en" altLang="zh-CN" dirty="0"/>
              <a:t>/Flutter/Release/ in Finder into your targets’ build settings &gt; Build Phases &gt; Link Binary With Libraries.</a:t>
            </a:r>
          </a:p>
          <a:p>
            <a:endParaRPr kumimoji="1" lang="zh-CN" altLang="en-US" dirty="0"/>
          </a:p>
        </p:txBody>
      </p:sp>
    </p:spTree>
    <p:extLst>
      <p:ext uri="{BB962C8B-B14F-4D97-AF65-F5344CB8AC3E}">
        <p14:creationId xmlns:p14="http://schemas.microsoft.com/office/powerpoint/2010/main" val="5630044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26CD-E135-F94A-B4FA-4EB62F5C39B6}"/>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8C21F04-9A43-1648-BD00-877BD148BED3}"/>
              </a:ext>
            </a:extLst>
          </p:cNvPr>
          <p:cNvSpPr>
            <a:spLocks noGrp="1"/>
          </p:cNvSpPr>
          <p:nvPr>
            <p:ph type="body" idx="1"/>
          </p:nvPr>
        </p:nvSpPr>
        <p:spPr/>
        <p:txBody>
          <a:bodyPr/>
          <a:lstStyle/>
          <a:p>
            <a:r>
              <a:rPr lang="en" altLang="zh-CN" dirty="0"/>
              <a:t>In the target’s build settings, add $(PROJECT_DIR)/Flutter/Release/ to the </a:t>
            </a:r>
            <a:r>
              <a:rPr lang="en" altLang="zh-CN" b="1" dirty="0"/>
              <a:t>Framework Search Paths</a:t>
            </a:r>
            <a:r>
              <a:rPr lang="en" altLang="zh-CN" dirty="0"/>
              <a:t> (FRAMEWORK_SEARCH_PATHS).</a:t>
            </a:r>
            <a:endParaRPr kumimoji="1" lang="zh-CN" altLang="en-US" dirty="0"/>
          </a:p>
        </p:txBody>
      </p:sp>
      <p:pic>
        <p:nvPicPr>
          <p:cNvPr id="4" name="图片 3">
            <a:extLst>
              <a:ext uri="{FF2B5EF4-FFF2-40B4-BE49-F238E27FC236}">
                <a16:creationId xmlns:a16="http://schemas.microsoft.com/office/drawing/2014/main" id="{E6DCE51E-E198-5446-893D-51AA5021079E}"/>
              </a:ext>
            </a:extLst>
          </p:cNvPr>
          <p:cNvPicPr>
            <a:picLocks noChangeAspect="1"/>
          </p:cNvPicPr>
          <p:nvPr/>
        </p:nvPicPr>
        <p:blipFill>
          <a:blip r:embed="rId2"/>
          <a:stretch>
            <a:fillRect/>
          </a:stretch>
        </p:blipFill>
        <p:spPr>
          <a:xfrm>
            <a:off x="1652532" y="2193500"/>
            <a:ext cx="5397500" cy="2540000"/>
          </a:xfrm>
          <a:prstGeom prst="rect">
            <a:avLst/>
          </a:prstGeom>
        </p:spPr>
      </p:pic>
    </p:spTree>
    <p:extLst>
      <p:ext uri="{BB962C8B-B14F-4D97-AF65-F5344CB8AC3E}">
        <p14:creationId xmlns:p14="http://schemas.microsoft.com/office/powerpoint/2010/main" val="29823880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727BC1-8AB9-6A4B-9CCD-B6DA865DC0F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E5F534BE-83B4-5744-A1EC-8F61573799DB}"/>
              </a:ext>
            </a:extLst>
          </p:cNvPr>
          <p:cNvSpPr>
            <a:spLocks noGrp="1"/>
          </p:cNvSpPr>
          <p:nvPr>
            <p:ph type="body" idx="1"/>
          </p:nvPr>
        </p:nvSpPr>
        <p:spPr/>
        <p:txBody>
          <a:bodyPr/>
          <a:lstStyle/>
          <a:p>
            <a:pPr marL="114300" indent="0">
              <a:buNone/>
            </a:pPr>
            <a:r>
              <a:rPr lang="en" altLang="zh-CN" dirty="0"/>
              <a:t>Embed the frameworks</a:t>
            </a:r>
          </a:p>
          <a:p>
            <a:r>
              <a:rPr lang="en" altLang="zh-CN" dirty="0"/>
              <a:t>The generated dynamic frameworks must be embedded into your app to be loaded at runtime.</a:t>
            </a:r>
          </a:p>
          <a:p>
            <a:r>
              <a:rPr lang="en" altLang="zh-CN" dirty="0"/>
              <a:t>For example, you can drag the framework from your application’s Frameworks group into your targets’ build settings &gt; Build Phases &gt; Embed Frameworks. </a:t>
            </a:r>
            <a:endParaRPr kumimoji="1" lang="zh-CN" altLang="en-US" dirty="0"/>
          </a:p>
        </p:txBody>
      </p:sp>
    </p:spTree>
    <p:extLst>
      <p:ext uri="{BB962C8B-B14F-4D97-AF65-F5344CB8AC3E}">
        <p14:creationId xmlns:p14="http://schemas.microsoft.com/office/powerpoint/2010/main" val="31624685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802410-4CA5-E946-90FA-7671DAA2D594}"/>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90F05A6F-F256-2D40-A034-56D232A3BE37}"/>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EFC79C29-8E0F-8F46-BF3A-BBE4A5A20056}"/>
              </a:ext>
            </a:extLst>
          </p:cNvPr>
          <p:cNvPicPr>
            <a:picLocks noChangeAspect="1"/>
          </p:cNvPicPr>
          <p:nvPr/>
        </p:nvPicPr>
        <p:blipFill>
          <a:blip r:embed="rId2"/>
          <a:stretch>
            <a:fillRect/>
          </a:stretch>
        </p:blipFill>
        <p:spPr>
          <a:xfrm>
            <a:off x="2032000" y="844550"/>
            <a:ext cx="5080000" cy="3454400"/>
          </a:xfrm>
          <a:prstGeom prst="rect">
            <a:avLst/>
          </a:prstGeom>
        </p:spPr>
      </p:pic>
    </p:spTree>
    <p:extLst>
      <p:ext uri="{BB962C8B-B14F-4D97-AF65-F5344CB8AC3E}">
        <p14:creationId xmlns:p14="http://schemas.microsoft.com/office/powerpoint/2010/main" val="36618060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4019B-F607-7548-B701-1B41654D87FF}"/>
              </a:ext>
            </a:extLst>
          </p:cNvPr>
          <p:cNvSpPr>
            <a:spLocks noGrp="1"/>
          </p:cNvSpPr>
          <p:nvPr>
            <p:ph type="title"/>
          </p:nvPr>
        </p:nvSpPr>
        <p:spPr/>
        <p:txBody>
          <a:bodyPr/>
          <a:lstStyle/>
          <a:p>
            <a:endParaRPr kumimoji="1" lang="zh-CN" altLang="en-US" dirty="0"/>
          </a:p>
        </p:txBody>
      </p:sp>
      <p:sp>
        <p:nvSpPr>
          <p:cNvPr id="3" name="文本占位符 2">
            <a:extLst>
              <a:ext uri="{FF2B5EF4-FFF2-40B4-BE49-F238E27FC236}">
                <a16:creationId xmlns:a16="http://schemas.microsoft.com/office/drawing/2014/main" id="{2C3C3CA5-60D7-6249-831E-E386DD8B9440}"/>
              </a:ext>
            </a:extLst>
          </p:cNvPr>
          <p:cNvSpPr>
            <a:spLocks noGrp="1"/>
          </p:cNvSpPr>
          <p:nvPr>
            <p:ph type="body" idx="1"/>
          </p:nvPr>
        </p:nvSpPr>
        <p:spPr/>
        <p:txBody>
          <a:bodyPr/>
          <a:lstStyle/>
          <a:p>
            <a:pPr marL="114300" indent="0">
              <a:buNone/>
            </a:pPr>
            <a:r>
              <a:rPr lang="en" altLang="zh-CN" dirty="0"/>
              <a:t>Option C - Embed application and plugin frameworks in </a:t>
            </a:r>
            <a:r>
              <a:rPr lang="en" altLang="zh-CN" dirty="0" err="1"/>
              <a:t>Xcode</a:t>
            </a:r>
            <a:r>
              <a:rPr lang="en" altLang="zh-CN" dirty="0"/>
              <a:t> and Flutter framework with </a:t>
            </a:r>
            <a:r>
              <a:rPr lang="en" altLang="zh-CN" dirty="0" err="1"/>
              <a:t>CocoaPods</a:t>
            </a:r>
            <a:endParaRPr lang="en" altLang="zh-CN" dirty="0"/>
          </a:p>
          <a:p>
            <a:r>
              <a:rPr lang="en" altLang="zh-CN" dirty="0"/>
              <a:t>Alternatively, instead of distributing the large </a:t>
            </a:r>
            <a:r>
              <a:rPr lang="en" altLang="zh-CN" dirty="0" err="1"/>
              <a:t>Flutter.framework</a:t>
            </a:r>
            <a:r>
              <a:rPr lang="en" altLang="zh-CN" dirty="0"/>
              <a:t> to other developers, machines, or continuous integration systems, you can instead generate Flutter as </a:t>
            </a:r>
            <a:r>
              <a:rPr lang="en" altLang="zh-CN" dirty="0" err="1"/>
              <a:t>CocoaPods</a:t>
            </a:r>
            <a:r>
              <a:rPr lang="en" altLang="zh-CN" dirty="0"/>
              <a:t> </a:t>
            </a:r>
            <a:r>
              <a:rPr lang="en" altLang="zh-CN" dirty="0" err="1"/>
              <a:t>podspec</a:t>
            </a:r>
            <a:r>
              <a:rPr lang="en" altLang="zh-CN" dirty="0"/>
              <a:t> by adding the flag --</a:t>
            </a:r>
            <a:r>
              <a:rPr lang="en" altLang="zh-CN" dirty="0" err="1"/>
              <a:t>cocoapods</a:t>
            </a:r>
            <a:r>
              <a:rPr lang="en" altLang="zh-CN" dirty="0"/>
              <a:t>. </a:t>
            </a:r>
            <a:endParaRPr kumimoji="1" lang="zh-CN" altLang="en-US" dirty="0"/>
          </a:p>
        </p:txBody>
      </p:sp>
    </p:spTree>
    <p:extLst>
      <p:ext uri="{BB962C8B-B14F-4D97-AF65-F5344CB8AC3E}">
        <p14:creationId xmlns:p14="http://schemas.microsoft.com/office/powerpoint/2010/main" val="1254539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Adding Flutter to Android</a:t>
            </a:r>
          </a:p>
        </p:txBody>
      </p:sp>
    </p:spTree>
    <p:extLst>
      <p:ext uri="{BB962C8B-B14F-4D97-AF65-F5344CB8AC3E}">
        <p14:creationId xmlns:p14="http://schemas.microsoft.com/office/powerpoint/2010/main" val="39685682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D58CEA-E69C-0F44-B56B-8430E5F67CFE}"/>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694971A9-E5F1-B14E-9FD4-FB10007B37A8}"/>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D5225E12-6D68-0240-AC15-E18D074FE5C2}"/>
              </a:ext>
            </a:extLst>
          </p:cNvPr>
          <p:cNvPicPr>
            <a:picLocks noChangeAspect="1"/>
          </p:cNvPicPr>
          <p:nvPr/>
        </p:nvPicPr>
        <p:blipFill>
          <a:blip r:embed="rId2"/>
          <a:stretch>
            <a:fillRect/>
          </a:stretch>
        </p:blipFill>
        <p:spPr>
          <a:xfrm>
            <a:off x="568935" y="0"/>
            <a:ext cx="8006130" cy="5143500"/>
          </a:xfrm>
          <a:prstGeom prst="rect">
            <a:avLst/>
          </a:prstGeom>
        </p:spPr>
      </p:pic>
    </p:spTree>
    <p:extLst>
      <p:ext uri="{BB962C8B-B14F-4D97-AF65-F5344CB8AC3E}">
        <p14:creationId xmlns:p14="http://schemas.microsoft.com/office/powerpoint/2010/main" val="30576747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86F73C-0C25-F74A-A356-B50ADFD63E1E}"/>
              </a:ext>
            </a:extLst>
          </p:cNvPr>
          <p:cNvSpPr>
            <a:spLocks noGrp="1"/>
          </p:cNvSpPr>
          <p:nvPr>
            <p:ph type="title"/>
          </p:nvPr>
        </p:nvSpPr>
        <p:spPr/>
        <p:txBody>
          <a:bodyPr/>
          <a:lstStyle/>
          <a:p>
            <a:r>
              <a:rPr lang="en" altLang="zh-CN" dirty="0"/>
              <a:t>Adding a Flutter screen to an iOS app</a:t>
            </a:r>
            <a:endParaRPr kumimoji="1" lang="zh-CN" altLang="en-US" dirty="0"/>
          </a:p>
        </p:txBody>
      </p:sp>
      <p:sp>
        <p:nvSpPr>
          <p:cNvPr id="3" name="文本占位符 2">
            <a:extLst>
              <a:ext uri="{FF2B5EF4-FFF2-40B4-BE49-F238E27FC236}">
                <a16:creationId xmlns:a16="http://schemas.microsoft.com/office/drawing/2014/main" id="{F4D5F789-1E57-CC45-B4D6-F4FE312779FF}"/>
              </a:ext>
            </a:extLst>
          </p:cNvPr>
          <p:cNvSpPr>
            <a:spLocks noGrp="1"/>
          </p:cNvSpPr>
          <p:nvPr>
            <p:ph type="body" idx="1"/>
          </p:nvPr>
        </p:nvSpPr>
        <p:spPr/>
        <p:txBody>
          <a:bodyPr/>
          <a:lstStyle/>
          <a:p>
            <a:pPr marL="114300" indent="0">
              <a:buNone/>
            </a:pPr>
            <a:r>
              <a:rPr lang="en" altLang="zh-CN" dirty="0"/>
              <a:t>Start a </a:t>
            </a:r>
            <a:r>
              <a:rPr lang="en" altLang="zh-CN" dirty="0" err="1"/>
              <a:t>FlutterEngine</a:t>
            </a:r>
            <a:r>
              <a:rPr lang="en" altLang="zh-CN" dirty="0"/>
              <a:t> and </a:t>
            </a:r>
            <a:r>
              <a:rPr lang="en" altLang="zh-CN" dirty="0" err="1"/>
              <a:t>FlutterViewController</a:t>
            </a:r>
            <a:endParaRPr lang="en" altLang="zh-CN" dirty="0"/>
          </a:p>
          <a:p>
            <a:endParaRPr kumimoji="1" lang="zh-CN" altLang="en-US" dirty="0"/>
          </a:p>
        </p:txBody>
      </p:sp>
      <p:pic>
        <p:nvPicPr>
          <p:cNvPr id="4" name="图片 3">
            <a:extLst>
              <a:ext uri="{FF2B5EF4-FFF2-40B4-BE49-F238E27FC236}">
                <a16:creationId xmlns:a16="http://schemas.microsoft.com/office/drawing/2014/main" id="{A373FBAC-4C46-1A4F-B291-0DEF06610E14}"/>
              </a:ext>
            </a:extLst>
          </p:cNvPr>
          <p:cNvPicPr>
            <a:picLocks noChangeAspect="1"/>
          </p:cNvPicPr>
          <p:nvPr/>
        </p:nvPicPr>
        <p:blipFill>
          <a:blip r:embed="rId2"/>
          <a:stretch>
            <a:fillRect/>
          </a:stretch>
        </p:blipFill>
        <p:spPr>
          <a:xfrm>
            <a:off x="0" y="1995123"/>
            <a:ext cx="9144000" cy="2509088"/>
          </a:xfrm>
          <a:prstGeom prst="rect">
            <a:avLst/>
          </a:prstGeom>
        </p:spPr>
      </p:pic>
    </p:spTree>
    <p:extLst>
      <p:ext uri="{BB962C8B-B14F-4D97-AF65-F5344CB8AC3E}">
        <p14:creationId xmlns:p14="http://schemas.microsoft.com/office/powerpoint/2010/main" val="29991119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F06AA7-4048-924A-82E0-5FF74E4216F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560DD508-1A54-8B4B-9454-CEC950E74C42}"/>
              </a:ext>
            </a:extLst>
          </p:cNvPr>
          <p:cNvSpPr>
            <a:spLocks noGrp="1"/>
          </p:cNvSpPr>
          <p:nvPr>
            <p:ph type="body" idx="1"/>
          </p:nvPr>
        </p:nvSpPr>
        <p:spPr/>
        <p:txBody>
          <a:bodyPr/>
          <a:lstStyle/>
          <a:p>
            <a:r>
              <a:rPr lang="en" altLang="zh-CN" dirty="0"/>
              <a:t>Create a </a:t>
            </a:r>
            <a:r>
              <a:rPr lang="en" altLang="zh-CN" dirty="0" err="1"/>
              <a:t>FlutterEngine</a:t>
            </a:r>
            <a:endParaRPr lang="en" altLang="zh-CN" dirty="0"/>
          </a:p>
          <a:p>
            <a:pPr lvl="1"/>
            <a:r>
              <a:rPr lang="en" altLang="zh-CN" dirty="0"/>
              <a:t>The proper place to create a </a:t>
            </a:r>
            <a:r>
              <a:rPr lang="en" altLang="zh-CN" dirty="0" err="1"/>
              <a:t>FlutterEngine</a:t>
            </a:r>
            <a:r>
              <a:rPr lang="en" altLang="zh-CN" dirty="0"/>
              <a:t> is specific to your host app. </a:t>
            </a:r>
          </a:p>
          <a:p>
            <a:pPr lvl="1"/>
            <a:r>
              <a:rPr lang="en" altLang="zh-CN" dirty="0"/>
              <a:t>As an example, we demonstrate creating a </a:t>
            </a:r>
            <a:r>
              <a:rPr lang="en" altLang="zh-CN" dirty="0" err="1"/>
              <a:t>FlutterEngine</a:t>
            </a:r>
            <a:r>
              <a:rPr lang="en" altLang="zh-CN" dirty="0"/>
              <a:t>, exposed as a property, on app startup in the app delegate.</a:t>
            </a:r>
            <a:endParaRPr kumimoji="1" lang="zh-CN" altLang="en-US" dirty="0"/>
          </a:p>
        </p:txBody>
      </p:sp>
      <p:pic>
        <p:nvPicPr>
          <p:cNvPr id="4" name="图片 3">
            <a:extLst>
              <a:ext uri="{FF2B5EF4-FFF2-40B4-BE49-F238E27FC236}">
                <a16:creationId xmlns:a16="http://schemas.microsoft.com/office/drawing/2014/main" id="{F7EC0F0B-09D6-264C-88FC-41CE94DACB64}"/>
              </a:ext>
            </a:extLst>
          </p:cNvPr>
          <p:cNvPicPr>
            <a:picLocks noChangeAspect="1"/>
          </p:cNvPicPr>
          <p:nvPr/>
        </p:nvPicPr>
        <p:blipFill>
          <a:blip r:embed="rId2"/>
          <a:stretch>
            <a:fillRect/>
          </a:stretch>
        </p:blipFill>
        <p:spPr>
          <a:xfrm>
            <a:off x="1458310" y="2945745"/>
            <a:ext cx="6227379" cy="1935759"/>
          </a:xfrm>
          <a:prstGeom prst="rect">
            <a:avLst/>
          </a:prstGeom>
        </p:spPr>
      </p:pic>
    </p:spTree>
    <p:extLst>
      <p:ext uri="{BB962C8B-B14F-4D97-AF65-F5344CB8AC3E}">
        <p14:creationId xmlns:p14="http://schemas.microsoft.com/office/powerpoint/2010/main" val="17469363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97CA7-03ED-9447-A211-3EF5C5DD1660}"/>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3C051D9F-3E68-024C-9791-BC9913DAA848}"/>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19158E29-B800-494A-BAAC-151159B85A97}"/>
              </a:ext>
            </a:extLst>
          </p:cNvPr>
          <p:cNvPicPr>
            <a:picLocks noChangeAspect="1"/>
          </p:cNvPicPr>
          <p:nvPr/>
        </p:nvPicPr>
        <p:blipFill>
          <a:blip r:embed="rId2"/>
          <a:stretch>
            <a:fillRect/>
          </a:stretch>
        </p:blipFill>
        <p:spPr>
          <a:xfrm>
            <a:off x="0" y="439190"/>
            <a:ext cx="9144000" cy="4265119"/>
          </a:xfrm>
          <a:prstGeom prst="rect">
            <a:avLst/>
          </a:prstGeom>
        </p:spPr>
      </p:pic>
    </p:spTree>
    <p:extLst>
      <p:ext uri="{BB962C8B-B14F-4D97-AF65-F5344CB8AC3E}">
        <p14:creationId xmlns:p14="http://schemas.microsoft.com/office/powerpoint/2010/main" val="16856612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9DA01C-D032-CF42-894E-82274C9C8418}"/>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19379310-AF25-F044-B124-A29E5C400840}"/>
              </a:ext>
            </a:extLst>
          </p:cNvPr>
          <p:cNvSpPr>
            <a:spLocks noGrp="1"/>
          </p:cNvSpPr>
          <p:nvPr>
            <p:ph type="body" idx="1"/>
          </p:nvPr>
        </p:nvSpPr>
        <p:spPr>
          <a:xfrm>
            <a:off x="311700" y="1229875"/>
            <a:ext cx="2906704" cy="3339000"/>
          </a:xfrm>
        </p:spPr>
        <p:txBody>
          <a:bodyPr/>
          <a:lstStyle/>
          <a:p>
            <a:r>
              <a:rPr lang="en" altLang="zh-CN" dirty="0"/>
              <a:t>Show a </a:t>
            </a:r>
            <a:r>
              <a:rPr lang="en" altLang="zh-CN" dirty="0" err="1"/>
              <a:t>FlutterViewController</a:t>
            </a:r>
            <a:r>
              <a:rPr lang="en" altLang="zh-CN" dirty="0"/>
              <a:t> with your </a:t>
            </a:r>
            <a:r>
              <a:rPr lang="en" altLang="zh-CN" dirty="0" err="1"/>
              <a:t>FlutterEngine</a:t>
            </a:r>
            <a:endParaRPr lang="en" altLang="zh-CN" dirty="0"/>
          </a:p>
          <a:p>
            <a:pPr lvl="1"/>
            <a:r>
              <a:rPr lang="en" altLang="zh-CN" dirty="0"/>
              <a:t>The following example shows a generic </a:t>
            </a:r>
            <a:r>
              <a:rPr lang="en" altLang="zh-CN" dirty="0" err="1"/>
              <a:t>ViewController</a:t>
            </a:r>
            <a:r>
              <a:rPr lang="en" altLang="zh-CN" dirty="0"/>
              <a:t> with a </a:t>
            </a:r>
            <a:r>
              <a:rPr lang="en" altLang="zh-CN" dirty="0" err="1"/>
              <a:t>UIButton</a:t>
            </a:r>
            <a:r>
              <a:rPr lang="en" altLang="zh-CN" dirty="0"/>
              <a:t> hooked to present a </a:t>
            </a:r>
            <a:r>
              <a:rPr lang="en" altLang="zh-CN" dirty="0">
                <a:hlinkClick r:id="rId2"/>
              </a:rPr>
              <a:t>FlutterViewController</a:t>
            </a:r>
            <a:r>
              <a:rPr lang="en" altLang="zh-CN" dirty="0"/>
              <a:t>.</a:t>
            </a:r>
          </a:p>
        </p:txBody>
      </p:sp>
      <p:pic>
        <p:nvPicPr>
          <p:cNvPr id="4" name="图片 3">
            <a:extLst>
              <a:ext uri="{FF2B5EF4-FFF2-40B4-BE49-F238E27FC236}">
                <a16:creationId xmlns:a16="http://schemas.microsoft.com/office/drawing/2014/main" id="{DC05EDAA-7CFA-E144-A9E6-D02F308E23AF}"/>
              </a:ext>
            </a:extLst>
          </p:cNvPr>
          <p:cNvPicPr>
            <a:picLocks noChangeAspect="1"/>
          </p:cNvPicPr>
          <p:nvPr/>
        </p:nvPicPr>
        <p:blipFill>
          <a:blip r:embed="rId3"/>
          <a:stretch>
            <a:fillRect/>
          </a:stretch>
        </p:blipFill>
        <p:spPr>
          <a:xfrm>
            <a:off x="3218404" y="512379"/>
            <a:ext cx="5925596" cy="4331576"/>
          </a:xfrm>
          <a:prstGeom prst="rect">
            <a:avLst/>
          </a:prstGeom>
        </p:spPr>
      </p:pic>
    </p:spTree>
    <p:extLst>
      <p:ext uri="{BB962C8B-B14F-4D97-AF65-F5344CB8AC3E}">
        <p14:creationId xmlns:p14="http://schemas.microsoft.com/office/powerpoint/2010/main" val="17837597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47F22-39A6-154D-9BF9-8E197D9C31E0}"/>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4203C45A-3502-AB49-9E5D-55E9A7623175}"/>
              </a:ext>
            </a:extLst>
          </p:cNvPr>
          <p:cNvSpPr>
            <a:spLocks noGrp="1"/>
          </p:cNvSpPr>
          <p:nvPr>
            <p:ph type="body" idx="1"/>
          </p:nvPr>
        </p:nvSpPr>
        <p:spPr/>
        <p:txBody>
          <a:bodyPr/>
          <a:lstStyle/>
          <a:p>
            <a:r>
              <a:rPr lang="en" altLang="zh-CN" i="1" dirty="0"/>
              <a:t>Alternatively</a:t>
            </a:r>
            <a:r>
              <a:rPr lang="en" altLang="zh-CN" dirty="0"/>
              <a:t> - Create a </a:t>
            </a:r>
            <a:r>
              <a:rPr lang="en" altLang="zh-CN" dirty="0" err="1"/>
              <a:t>FlutterViewController</a:t>
            </a:r>
            <a:r>
              <a:rPr lang="en" altLang="zh-CN" dirty="0"/>
              <a:t> with an implicit </a:t>
            </a:r>
            <a:r>
              <a:rPr lang="en" altLang="zh-CN" dirty="0" err="1"/>
              <a:t>FlutterEngine</a:t>
            </a:r>
            <a:endParaRPr lang="en" altLang="zh-CN" dirty="0"/>
          </a:p>
          <a:p>
            <a:pPr lvl="1"/>
            <a:r>
              <a:rPr lang="en" altLang="zh-CN" dirty="0"/>
              <a:t>As an alternative to the previous example, you can let the </a:t>
            </a:r>
            <a:r>
              <a:rPr lang="en" altLang="zh-CN" dirty="0" err="1"/>
              <a:t>FlutterViewController</a:t>
            </a:r>
            <a:r>
              <a:rPr lang="en" altLang="zh-CN" dirty="0"/>
              <a:t> implicitly create its own </a:t>
            </a:r>
            <a:r>
              <a:rPr lang="en" altLang="zh-CN" dirty="0" err="1"/>
              <a:t>FlutterEngine</a:t>
            </a:r>
            <a:r>
              <a:rPr lang="en" altLang="zh-CN" dirty="0"/>
              <a:t> without pre-warming one ahead of time.</a:t>
            </a:r>
          </a:p>
          <a:p>
            <a:endParaRPr kumimoji="1" lang="zh-CN" altLang="en-US" dirty="0"/>
          </a:p>
        </p:txBody>
      </p:sp>
      <p:pic>
        <p:nvPicPr>
          <p:cNvPr id="4" name="图片 3">
            <a:extLst>
              <a:ext uri="{FF2B5EF4-FFF2-40B4-BE49-F238E27FC236}">
                <a16:creationId xmlns:a16="http://schemas.microsoft.com/office/drawing/2014/main" id="{7066CE19-FC47-5B42-91C7-57A8592AD6BE}"/>
              </a:ext>
            </a:extLst>
          </p:cNvPr>
          <p:cNvPicPr>
            <a:picLocks noChangeAspect="1"/>
          </p:cNvPicPr>
          <p:nvPr/>
        </p:nvPicPr>
        <p:blipFill>
          <a:blip r:embed="rId2"/>
          <a:stretch>
            <a:fillRect/>
          </a:stretch>
        </p:blipFill>
        <p:spPr>
          <a:xfrm>
            <a:off x="1107527" y="2849469"/>
            <a:ext cx="6928945" cy="2128312"/>
          </a:xfrm>
          <a:prstGeom prst="rect">
            <a:avLst/>
          </a:prstGeom>
        </p:spPr>
      </p:pic>
    </p:spTree>
    <p:extLst>
      <p:ext uri="{BB962C8B-B14F-4D97-AF65-F5344CB8AC3E}">
        <p14:creationId xmlns:p14="http://schemas.microsoft.com/office/powerpoint/2010/main" val="4002709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A252D1-1B99-E44E-9022-F3F6EB97BCDA}"/>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803C92B3-97CD-5640-B926-39045DC7D296}"/>
              </a:ext>
            </a:extLst>
          </p:cNvPr>
          <p:cNvSpPr>
            <a:spLocks noGrp="1"/>
          </p:cNvSpPr>
          <p:nvPr>
            <p:ph type="body" idx="1"/>
          </p:nvPr>
        </p:nvSpPr>
        <p:spPr/>
        <p:txBody>
          <a:bodyPr/>
          <a:lstStyle/>
          <a:p>
            <a:pPr marL="114300" indent="0">
              <a:buNone/>
            </a:pPr>
            <a:r>
              <a:rPr lang="en" altLang="zh-CN" dirty="0"/>
              <a:t>Using the </a:t>
            </a:r>
            <a:r>
              <a:rPr lang="en" altLang="zh-CN" dirty="0" err="1"/>
              <a:t>FlutterAppDelegate</a:t>
            </a:r>
            <a:endParaRPr lang="en" altLang="zh-CN" dirty="0"/>
          </a:p>
          <a:p>
            <a:r>
              <a:rPr lang="en" altLang="zh-CN" dirty="0"/>
              <a:t>Letting your application’s </a:t>
            </a:r>
            <a:r>
              <a:rPr lang="en" altLang="zh-CN" dirty="0" err="1"/>
              <a:t>UIApplicationDelegate</a:t>
            </a:r>
            <a:r>
              <a:rPr lang="en" altLang="zh-CN" dirty="0"/>
              <a:t> subclass </a:t>
            </a:r>
            <a:r>
              <a:rPr lang="en" altLang="zh-CN" dirty="0" err="1"/>
              <a:t>FlutterAppDelegate</a:t>
            </a:r>
            <a:r>
              <a:rPr lang="en" altLang="zh-CN" dirty="0"/>
              <a:t> is recommended but not required.</a:t>
            </a:r>
          </a:p>
          <a:p>
            <a:r>
              <a:rPr lang="en" altLang="zh-CN" dirty="0"/>
              <a:t>The </a:t>
            </a:r>
            <a:r>
              <a:rPr lang="en" altLang="zh-CN" dirty="0" err="1"/>
              <a:t>FlutterAppDelegate</a:t>
            </a:r>
            <a:r>
              <a:rPr lang="en" altLang="zh-CN" dirty="0"/>
              <a:t> performs functions such as:</a:t>
            </a:r>
          </a:p>
          <a:p>
            <a:pPr lvl="1"/>
            <a:r>
              <a:rPr lang="en" altLang="zh-CN" dirty="0"/>
              <a:t>Forwarding application callbacks such as </a:t>
            </a:r>
            <a:r>
              <a:rPr lang="en" altLang="zh-CN" dirty="0">
                <a:hlinkClick r:id="rId2"/>
              </a:rPr>
              <a:t>openURL</a:t>
            </a:r>
            <a:r>
              <a:rPr lang="en" altLang="zh-CN" dirty="0"/>
              <a:t> to plugins such as </a:t>
            </a:r>
            <a:r>
              <a:rPr lang="en" altLang="zh-CN" dirty="0">
                <a:hlinkClick r:id="rId3"/>
              </a:rPr>
              <a:t>local_auth</a:t>
            </a:r>
            <a:r>
              <a:rPr lang="en" altLang="zh-CN" dirty="0"/>
              <a:t>.</a:t>
            </a:r>
          </a:p>
          <a:p>
            <a:pPr lvl="1"/>
            <a:r>
              <a:rPr lang="en" altLang="zh-CN" dirty="0"/>
              <a:t>Forwarding status bar taps (which can only be detected in the </a:t>
            </a:r>
            <a:r>
              <a:rPr lang="en" altLang="zh-CN" dirty="0" err="1"/>
              <a:t>AppDelegate</a:t>
            </a:r>
            <a:r>
              <a:rPr lang="en" altLang="zh-CN" dirty="0"/>
              <a:t>) to Flutter for scroll-to-top behavior.</a:t>
            </a:r>
          </a:p>
        </p:txBody>
      </p:sp>
    </p:spTree>
    <p:extLst>
      <p:ext uri="{BB962C8B-B14F-4D97-AF65-F5344CB8AC3E}">
        <p14:creationId xmlns:p14="http://schemas.microsoft.com/office/powerpoint/2010/main" val="5574813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3F5F2-7614-F042-B75F-7C3C033C211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1B9C1061-E476-2E45-940C-26E3E3A5261E}"/>
              </a:ext>
            </a:extLst>
          </p:cNvPr>
          <p:cNvSpPr>
            <a:spLocks noGrp="1"/>
          </p:cNvSpPr>
          <p:nvPr>
            <p:ph type="body" idx="1"/>
          </p:nvPr>
        </p:nvSpPr>
        <p:spPr/>
        <p:txBody>
          <a:bodyPr/>
          <a:lstStyle/>
          <a:p>
            <a:pPr marL="114300" indent="0">
              <a:buNone/>
            </a:pPr>
            <a:r>
              <a:rPr lang="en" altLang="zh-CN" dirty="0"/>
              <a:t>Launch options</a:t>
            </a:r>
          </a:p>
          <a:p>
            <a:r>
              <a:rPr lang="en" altLang="zh-CN" dirty="0"/>
              <a:t>Dart </a:t>
            </a:r>
            <a:r>
              <a:rPr lang="en" altLang="zh-CN" dirty="0" err="1"/>
              <a:t>entrypoint</a:t>
            </a:r>
            <a:endParaRPr lang="en" altLang="zh-CN" dirty="0"/>
          </a:p>
          <a:p>
            <a:pPr lvl="1"/>
            <a:r>
              <a:rPr lang="en" altLang="zh-CN" dirty="0"/>
              <a:t>Calling run on a </a:t>
            </a:r>
            <a:r>
              <a:rPr lang="en" altLang="zh-CN" dirty="0" err="1"/>
              <a:t>FlutterEngine</a:t>
            </a:r>
            <a:r>
              <a:rPr lang="en" altLang="zh-CN" dirty="0"/>
              <a:t>, by default, runs the main() Dart function of your lib/</a:t>
            </a:r>
            <a:r>
              <a:rPr lang="en" altLang="zh-CN" dirty="0" err="1"/>
              <a:t>main.dart</a:t>
            </a:r>
            <a:r>
              <a:rPr lang="en" altLang="zh-CN" dirty="0"/>
              <a:t> file.</a:t>
            </a:r>
          </a:p>
          <a:p>
            <a:pPr lvl="1"/>
            <a:r>
              <a:rPr lang="en" altLang="zh-CN" dirty="0"/>
              <a:t>You can also run a different </a:t>
            </a:r>
            <a:r>
              <a:rPr lang="en" altLang="zh-CN" dirty="0" err="1"/>
              <a:t>entrypoint</a:t>
            </a:r>
            <a:r>
              <a:rPr lang="en" altLang="zh-CN" dirty="0"/>
              <a:t> function by using </a:t>
            </a:r>
            <a:r>
              <a:rPr lang="en" altLang="zh-CN" dirty="0">
                <a:hlinkClick r:id="rId2"/>
              </a:rPr>
              <a:t>runWithEntrypoint</a:t>
            </a:r>
            <a:r>
              <a:rPr lang="en" altLang="zh-CN" dirty="0"/>
              <a:t> with an </a:t>
            </a:r>
            <a:r>
              <a:rPr lang="en" altLang="zh-CN" dirty="0" err="1"/>
              <a:t>NSString</a:t>
            </a:r>
            <a:r>
              <a:rPr lang="en" altLang="zh-CN" dirty="0"/>
              <a:t> specifying a different Dart function.</a:t>
            </a:r>
          </a:p>
        </p:txBody>
      </p:sp>
    </p:spTree>
    <p:extLst>
      <p:ext uri="{BB962C8B-B14F-4D97-AF65-F5344CB8AC3E}">
        <p14:creationId xmlns:p14="http://schemas.microsoft.com/office/powerpoint/2010/main" val="37683556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58929-E33B-2F4E-BF5D-5798D0D91A7D}"/>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34CC16BD-2780-5C48-8F47-FDF0179D0A75}"/>
              </a:ext>
            </a:extLst>
          </p:cNvPr>
          <p:cNvSpPr>
            <a:spLocks noGrp="1"/>
          </p:cNvSpPr>
          <p:nvPr>
            <p:ph type="body" idx="1"/>
          </p:nvPr>
        </p:nvSpPr>
        <p:spPr/>
        <p:txBody>
          <a:bodyPr/>
          <a:lstStyle/>
          <a:p>
            <a:r>
              <a:rPr lang="en" altLang="zh-CN" dirty="0"/>
              <a:t>Dart library</a:t>
            </a:r>
          </a:p>
          <a:p>
            <a:pPr lvl="1"/>
            <a:r>
              <a:rPr lang="en" altLang="zh-CN" dirty="0"/>
              <a:t>In addition to specifying a Dart function, you can specify an </a:t>
            </a:r>
            <a:r>
              <a:rPr lang="en" altLang="zh-CN" dirty="0" err="1"/>
              <a:t>entrypoint</a:t>
            </a:r>
            <a:r>
              <a:rPr lang="en" altLang="zh-CN" dirty="0"/>
              <a:t> function in a specific file.</a:t>
            </a:r>
          </a:p>
          <a:p>
            <a:pPr lvl="1"/>
            <a:r>
              <a:rPr lang="en" altLang="zh-CN" dirty="0"/>
              <a:t>For instance the following runs </a:t>
            </a:r>
            <a:r>
              <a:rPr lang="en" altLang="zh-CN" dirty="0" err="1"/>
              <a:t>myOtherEntrypoint</a:t>
            </a:r>
            <a:r>
              <a:rPr lang="en" altLang="zh-CN" dirty="0"/>
              <a:t>() in lib/</a:t>
            </a:r>
            <a:r>
              <a:rPr lang="en" altLang="zh-CN" dirty="0" err="1"/>
              <a:t>other_file.dart</a:t>
            </a:r>
            <a:r>
              <a:rPr lang="en" altLang="zh-CN" dirty="0"/>
              <a:t> instead of main() in lib/</a:t>
            </a:r>
            <a:r>
              <a:rPr lang="en" altLang="zh-CN" dirty="0" err="1"/>
              <a:t>main.dart</a:t>
            </a:r>
            <a:r>
              <a:rPr lang="en" altLang="zh-CN" dirty="0"/>
              <a:t>:</a:t>
            </a:r>
          </a:p>
          <a:p>
            <a:endParaRPr kumimoji="1" lang="zh-CN" altLang="en-US" dirty="0"/>
          </a:p>
        </p:txBody>
      </p:sp>
      <p:pic>
        <p:nvPicPr>
          <p:cNvPr id="4" name="图片 3">
            <a:extLst>
              <a:ext uri="{FF2B5EF4-FFF2-40B4-BE49-F238E27FC236}">
                <a16:creationId xmlns:a16="http://schemas.microsoft.com/office/drawing/2014/main" id="{7DB5C2A9-E1CE-2F4F-B98D-2FC1CE344B8C}"/>
              </a:ext>
            </a:extLst>
          </p:cNvPr>
          <p:cNvPicPr>
            <a:picLocks noChangeAspect="1"/>
          </p:cNvPicPr>
          <p:nvPr/>
        </p:nvPicPr>
        <p:blipFill>
          <a:blip r:embed="rId2"/>
          <a:stretch>
            <a:fillRect/>
          </a:stretch>
        </p:blipFill>
        <p:spPr>
          <a:xfrm>
            <a:off x="0" y="3002917"/>
            <a:ext cx="9144000" cy="1297542"/>
          </a:xfrm>
          <a:prstGeom prst="rect">
            <a:avLst/>
          </a:prstGeom>
        </p:spPr>
      </p:pic>
    </p:spTree>
    <p:extLst>
      <p:ext uri="{BB962C8B-B14F-4D97-AF65-F5344CB8AC3E}">
        <p14:creationId xmlns:p14="http://schemas.microsoft.com/office/powerpoint/2010/main" val="17311095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9753EE-86B6-9941-980D-6F4A6BDB506A}"/>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66249C48-3AFB-2A4E-B876-3D7F26C226A7}"/>
              </a:ext>
            </a:extLst>
          </p:cNvPr>
          <p:cNvSpPr>
            <a:spLocks noGrp="1"/>
          </p:cNvSpPr>
          <p:nvPr>
            <p:ph type="body" idx="1"/>
          </p:nvPr>
        </p:nvSpPr>
        <p:spPr/>
        <p:txBody>
          <a:bodyPr/>
          <a:lstStyle/>
          <a:p>
            <a:r>
              <a:rPr lang="en" altLang="zh-CN" dirty="0"/>
              <a:t>Route</a:t>
            </a:r>
          </a:p>
          <a:p>
            <a:pPr lvl="1"/>
            <a:r>
              <a:rPr lang="en" altLang="zh-CN" dirty="0"/>
              <a:t>An initial route can be set for your Flutter </a:t>
            </a:r>
            <a:r>
              <a:rPr lang="en" altLang="zh-CN" dirty="0">
                <a:hlinkClick r:id="rId2"/>
              </a:rPr>
              <a:t>WidgetsApp</a:t>
            </a:r>
            <a:r>
              <a:rPr lang="en" altLang="zh-CN" dirty="0"/>
              <a:t> when constructing the engine.</a:t>
            </a:r>
          </a:p>
          <a:p>
            <a:endParaRPr kumimoji="1" lang="zh-CN" altLang="en-US" dirty="0"/>
          </a:p>
        </p:txBody>
      </p:sp>
      <p:pic>
        <p:nvPicPr>
          <p:cNvPr id="4" name="图片 3">
            <a:extLst>
              <a:ext uri="{FF2B5EF4-FFF2-40B4-BE49-F238E27FC236}">
                <a16:creationId xmlns:a16="http://schemas.microsoft.com/office/drawing/2014/main" id="{F9D061EF-2494-DB4B-9067-B246435CE799}"/>
              </a:ext>
            </a:extLst>
          </p:cNvPr>
          <p:cNvPicPr>
            <a:picLocks noChangeAspect="1"/>
          </p:cNvPicPr>
          <p:nvPr/>
        </p:nvPicPr>
        <p:blipFill>
          <a:blip r:embed="rId3"/>
          <a:stretch>
            <a:fillRect/>
          </a:stretch>
        </p:blipFill>
        <p:spPr>
          <a:xfrm>
            <a:off x="768350" y="2341777"/>
            <a:ext cx="7607300" cy="2260600"/>
          </a:xfrm>
          <a:prstGeom prst="rect">
            <a:avLst/>
          </a:prstGeom>
        </p:spPr>
      </p:pic>
    </p:spTree>
    <p:extLst>
      <p:ext uri="{BB962C8B-B14F-4D97-AF65-F5344CB8AC3E}">
        <p14:creationId xmlns:p14="http://schemas.microsoft.com/office/powerpoint/2010/main" val="1005132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B85041-1A56-DB4E-8775-834B4F5A9A2F}"/>
              </a:ext>
            </a:extLst>
          </p:cNvPr>
          <p:cNvSpPr>
            <a:spLocks noGrp="1"/>
          </p:cNvSpPr>
          <p:nvPr>
            <p:ph type="title"/>
          </p:nvPr>
        </p:nvSpPr>
        <p:spPr/>
        <p:txBody>
          <a:bodyPr/>
          <a:lstStyle/>
          <a:p>
            <a:r>
              <a:rPr kumimoji="1" lang="en-US" altLang="zh-CN" dirty="0"/>
              <a:t>Project Setup</a:t>
            </a:r>
            <a:endParaRPr kumimoji="1" lang="zh-CN" altLang="en-US" dirty="0"/>
          </a:p>
        </p:txBody>
      </p:sp>
      <p:sp>
        <p:nvSpPr>
          <p:cNvPr id="3" name="文本占位符 2">
            <a:extLst>
              <a:ext uri="{FF2B5EF4-FFF2-40B4-BE49-F238E27FC236}">
                <a16:creationId xmlns:a16="http://schemas.microsoft.com/office/drawing/2014/main" id="{8BEC03ED-0F20-0347-990C-DEE0009A3CB2}"/>
              </a:ext>
            </a:extLst>
          </p:cNvPr>
          <p:cNvSpPr>
            <a:spLocks noGrp="1"/>
          </p:cNvSpPr>
          <p:nvPr>
            <p:ph type="body" idx="1"/>
          </p:nvPr>
        </p:nvSpPr>
        <p:spPr/>
        <p:txBody>
          <a:bodyPr/>
          <a:lstStyle/>
          <a:p>
            <a:r>
              <a:rPr lang="en" altLang="zh-CN" dirty="0"/>
              <a:t>Flutter can be embedded into your existing Android application piecemeal, as a source code Gradle subproject or as AARs.</a:t>
            </a:r>
          </a:p>
          <a:p>
            <a:r>
              <a:rPr lang="en" altLang="zh-CN" dirty="0"/>
              <a:t>The integration flow can be done using the Android Studio IDE with the </a:t>
            </a:r>
            <a:r>
              <a:rPr lang="en" altLang="zh-CN" dirty="0">
                <a:hlinkClick r:id="rId2"/>
              </a:rPr>
              <a:t>Flutter plugin</a:t>
            </a:r>
            <a:r>
              <a:rPr lang="en" altLang="zh-CN" dirty="0"/>
              <a:t> or manually.</a:t>
            </a:r>
          </a:p>
        </p:txBody>
      </p:sp>
    </p:spTree>
    <p:extLst>
      <p:ext uri="{BB962C8B-B14F-4D97-AF65-F5344CB8AC3E}">
        <p14:creationId xmlns:p14="http://schemas.microsoft.com/office/powerpoint/2010/main" val="150968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52217A-74EE-7841-9DA7-204E797BB6A2}"/>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71489BD1-031D-FE4A-BE3B-DE863F481B80}"/>
              </a:ext>
            </a:extLst>
          </p:cNvPr>
          <p:cNvSpPr>
            <a:spLocks noGrp="1"/>
          </p:cNvSpPr>
          <p:nvPr>
            <p:ph type="body" idx="1"/>
          </p:nvPr>
        </p:nvSpPr>
        <p:spPr/>
        <p:txBody>
          <a:bodyPr/>
          <a:lstStyle/>
          <a:p>
            <a:r>
              <a:rPr lang="en" altLang="zh-CN" dirty="0"/>
              <a:t>Other</a:t>
            </a:r>
          </a:p>
          <a:p>
            <a:pPr lvl="1"/>
            <a:r>
              <a:rPr lang="en" altLang="zh-CN" dirty="0"/>
              <a:t>The previous example only illustrates a few ways to customize how a Flutter instance is initiated. </a:t>
            </a:r>
          </a:p>
          <a:p>
            <a:pPr lvl="1"/>
            <a:r>
              <a:rPr lang="en" altLang="zh-CN" dirty="0"/>
              <a:t>Using </a:t>
            </a:r>
            <a:r>
              <a:rPr lang="en" altLang="zh-CN" dirty="0">
                <a:hlinkClick r:id="rId2"/>
              </a:rPr>
              <a:t>platform channels</a:t>
            </a:r>
            <a:r>
              <a:rPr lang="en" altLang="zh-CN" dirty="0"/>
              <a:t>, you’re free to push data or prepare your Flutter environment in any way you’d like, before presenting the Flutter UI using a </a:t>
            </a:r>
            <a:r>
              <a:rPr lang="en" altLang="zh-CN" dirty="0" err="1"/>
              <a:t>FlutterViewController</a:t>
            </a:r>
            <a:r>
              <a:rPr lang="en" altLang="zh-CN" dirty="0"/>
              <a:t>.</a:t>
            </a:r>
          </a:p>
          <a:p>
            <a:endParaRPr kumimoji="1" lang="zh-CN" altLang="en-US" dirty="0"/>
          </a:p>
        </p:txBody>
      </p:sp>
    </p:spTree>
    <p:extLst>
      <p:ext uri="{BB962C8B-B14F-4D97-AF65-F5344CB8AC3E}">
        <p14:creationId xmlns:p14="http://schemas.microsoft.com/office/powerpoint/2010/main" val="32962239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Running, debugging, </a:t>
            </a:r>
            <a:br>
              <a:rPr lang="en" altLang="zh-CN" dirty="0"/>
            </a:br>
            <a:r>
              <a:rPr lang="en" altLang="zh-CN" dirty="0"/>
              <a:t>and hot reload</a:t>
            </a:r>
          </a:p>
        </p:txBody>
      </p:sp>
    </p:spTree>
    <p:extLst>
      <p:ext uri="{BB962C8B-B14F-4D97-AF65-F5344CB8AC3E}">
        <p14:creationId xmlns:p14="http://schemas.microsoft.com/office/powerpoint/2010/main" val="31099100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52217A-74EE-7841-9DA7-204E797BB6A2}"/>
              </a:ext>
            </a:extLst>
          </p:cNvPr>
          <p:cNvSpPr>
            <a:spLocks noGrp="1"/>
          </p:cNvSpPr>
          <p:nvPr>
            <p:ph type="title"/>
          </p:nvPr>
        </p:nvSpPr>
        <p:spPr/>
        <p:txBody>
          <a:bodyPr/>
          <a:lstStyle/>
          <a:p>
            <a:r>
              <a:rPr lang="en" altLang="zh-CN" dirty="0"/>
              <a:t>Running, debugging, and hot reload</a:t>
            </a:r>
            <a:endParaRPr kumimoji="1" lang="zh-CN" altLang="en-US" dirty="0"/>
          </a:p>
        </p:txBody>
      </p:sp>
      <p:sp>
        <p:nvSpPr>
          <p:cNvPr id="3" name="文本占位符 2">
            <a:extLst>
              <a:ext uri="{FF2B5EF4-FFF2-40B4-BE49-F238E27FC236}">
                <a16:creationId xmlns:a16="http://schemas.microsoft.com/office/drawing/2014/main" id="{71489BD1-031D-FE4A-BE3B-DE863F481B80}"/>
              </a:ext>
            </a:extLst>
          </p:cNvPr>
          <p:cNvSpPr>
            <a:spLocks noGrp="1"/>
          </p:cNvSpPr>
          <p:nvPr>
            <p:ph type="body" idx="1"/>
          </p:nvPr>
        </p:nvSpPr>
        <p:spPr/>
        <p:txBody>
          <a:bodyPr/>
          <a:lstStyle/>
          <a:p>
            <a:r>
              <a:rPr lang="en" altLang="zh-CN" dirty="0"/>
              <a:t>Once you’ve integrated the Flutter module to your project and used Flutter’s platform APIs to run the Flutter engine and/or UI, you can then build and run your Android or iOS app the same way you run normal Android or iOS apps.</a:t>
            </a:r>
            <a:endParaRPr kumimoji="1" lang="zh-CN" altLang="en-US" dirty="0"/>
          </a:p>
        </p:txBody>
      </p:sp>
    </p:spTree>
    <p:extLst>
      <p:ext uri="{BB962C8B-B14F-4D97-AF65-F5344CB8AC3E}">
        <p14:creationId xmlns:p14="http://schemas.microsoft.com/office/powerpoint/2010/main" val="37601611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DCD41-2543-7C42-AAE2-DB73C2710A78}"/>
              </a:ext>
            </a:extLst>
          </p:cNvPr>
          <p:cNvSpPr>
            <a:spLocks noGrp="1"/>
          </p:cNvSpPr>
          <p:nvPr>
            <p:ph type="title"/>
          </p:nvPr>
        </p:nvSpPr>
        <p:spPr/>
        <p:txBody>
          <a:bodyPr/>
          <a:lstStyle/>
          <a:p>
            <a:r>
              <a:rPr lang="en" altLang="zh-CN" dirty="0"/>
              <a:t>Debugging</a:t>
            </a:r>
            <a:endParaRPr kumimoji="1" lang="zh-CN" altLang="en-US" dirty="0"/>
          </a:p>
        </p:txBody>
      </p:sp>
      <p:sp>
        <p:nvSpPr>
          <p:cNvPr id="3" name="文本占位符 2">
            <a:extLst>
              <a:ext uri="{FF2B5EF4-FFF2-40B4-BE49-F238E27FC236}">
                <a16:creationId xmlns:a16="http://schemas.microsoft.com/office/drawing/2014/main" id="{DA89BB1A-D4D6-0043-8621-2E7D0C5A1FD6}"/>
              </a:ext>
            </a:extLst>
          </p:cNvPr>
          <p:cNvSpPr>
            <a:spLocks noGrp="1"/>
          </p:cNvSpPr>
          <p:nvPr>
            <p:ph type="body" idx="1"/>
          </p:nvPr>
        </p:nvSpPr>
        <p:spPr/>
        <p:txBody>
          <a:bodyPr/>
          <a:lstStyle/>
          <a:p>
            <a:r>
              <a:rPr lang="en" altLang="zh-CN" dirty="0"/>
              <a:t>You may be used to having your suite of favorite Flutter debugging tools available to you automatically when running flutter run or an equivalent command from an IDE. </a:t>
            </a:r>
          </a:p>
          <a:p>
            <a:r>
              <a:rPr lang="en" altLang="zh-CN" dirty="0"/>
              <a:t>But you can also use all your Flutter </a:t>
            </a:r>
            <a:r>
              <a:rPr lang="en" altLang="zh-CN" dirty="0">
                <a:hlinkClick r:id="rId2"/>
              </a:rPr>
              <a:t>debugging functionalities</a:t>
            </a:r>
            <a:r>
              <a:rPr lang="en" altLang="zh-CN" dirty="0"/>
              <a:t> such as hot reload, performance overlays, </a:t>
            </a:r>
            <a:r>
              <a:rPr lang="en" altLang="zh-CN" dirty="0" err="1"/>
              <a:t>DevTools</a:t>
            </a:r>
            <a:r>
              <a:rPr lang="en" altLang="zh-CN" dirty="0"/>
              <a:t>, and setting breakpoints in add-to-app scenarios.</a:t>
            </a:r>
            <a:endParaRPr kumimoji="1" lang="zh-CN" altLang="en-US" dirty="0"/>
          </a:p>
        </p:txBody>
      </p:sp>
    </p:spTree>
    <p:extLst>
      <p:ext uri="{BB962C8B-B14F-4D97-AF65-F5344CB8AC3E}">
        <p14:creationId xmlns:p14="http://schemas.microsoft.com/office/powerpoint/2010/main" val="22022760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8654DC-E870-7A42-9249-42DFC4366768}"/>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9D584340-F9C0-8248-9BA5-687E202C26A2}"/>
              </a:ext>
            </a:extLst>
          </p:cNvPr>
          <p:cNvSpPr>
            <a:spLocks noGrp="1"/>
          </p:cNvSpPr>
          <p:nvPr>
            <p:ph type="body" idx="1"/>
          </p:nvPr>
        </p:nvSpPr>
        <p:spPr/>
        <p:txBody>
          <a:bodyPr/>
          <a:lstStyle/>
          <a:p>
            <a:r>
              <a:rPr lang="en" altLang="zh-CN" dirty="0"/>
              <a:t>These functionalities are provided by the flutter attach mechanism. </a:t>
            </a:r>
            <a:endParaRPr kumimoji="1" lang="zh-CN" altLang="en-US" dirty="0"/>
          </a:p>
        </p:txBody>
      </p:sp>
      <p:pic>
        <p:nvPicPr>
          <p:cNvPr id="5" name="图片 4">
            <a:extLst>
              <a:ext uri="{FF2B5EF4-FFF2-40B4-BE49-F238E27FC236}">
                <a16:creationId xmlns:a16="http://schemas.microsoft.com/office/drawing/2014/main" id="{5C89E292-CD4C-6F42-A78C-BF307FF6BADE}"/>
              </a:ext>
            </a:extLst>
          </p:cNvPr>
          <p:cNvPicPr>
            <a:picLocks noChangeAspect="1"/>
          </p:cNvPicPr>
          <p:nvPr/>
        </p:nvPicPr>
        <p:blipFill>
          <a:blip r:embed="rId2"/>
          <a:stretch>
            <a:fillRect/>
          </a:stretch>
        </p:blipFill>
        <p:spPr>
          <a:xfrm>
            <a:off x="38100" y="1705742"/>
            <a:ext cx="9067800" cy="3340100"/>
          </a:xfrm>
          <a:prstGeom prst="rect">
            <a:avLst/>
          </a:prstGeom>
        </p:spPr>
      </p:pic>
    </p:spTree>
    <p:extLst>
      <p:ext uri="{BB962C8B-B14F-4D97-AF65-F5344CB8AC3E}">
        <p14:creationId xmlns:p14="http://schemas.microsoft.com/office/powerpoint/2010/main" val="35049150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D5B4FE-08BE-C54D-B165-41AB043FC747}"/>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911E3342-2BE2-E748-84E6-59AF4D975783}"/>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42D328E1-25F1-AF4F-B4C7-316451A0C920}"/>
              </a:ext>
            </a:extLst>
          </p:cNvPr>
          <p:cNvPicPr>
            <a:picLocks noChangeAspect="1"/>
          </p:cNvPicPr>
          <p:nvPr/>
        </p:nvPicPr>
        <p:blipFill>
          <a:blip r:embed="rId2"/>
          <a:stretch>
            <a:fillRect/>
          </a:stretch>
        </p:blipFill>
        <p:spPr>
          <a:xfrm>
            <a:off x="524088" y="0"/>
            <a:ext cx="8095823" cy="5143500"/>
          </a:xfrm>
          <a:prstGeom prst="rect">
            <a:avLst/>
          </a:prstGeom>
        </p:spPr>
      </p:pic>
    </p:spTree>
    <p:extLst>
      <p:ext uri="{BB962C8B-B14F-4D97-AF65-F5344CB8AC3E}">
        <p14:creationId xmlns:p14="http://schemas.microsoft.com/office/powerpoint/2010/main" val="3926417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0C172B-07F8-064D-B3C7-31BE0AB7ED5C}"/>
              </a:ext>
            </a:extLst>
          </p:cNvPr>
          <p:cNvSpPr>
            <a:spLocks noGrp="1"/>
          </p:cNvSpPr>
          <p:nvPr>
            <p:ph type="title"/>
          </p:nvPr>
        </p:nvSpPr>
        <p:spPr/>
        <p:txBody>
          <a:bodyPr/>
          <a:lstStyle/>
          <a:p>
            <a:r>
              <a:rPr lang="en" altLang="zh-CN" dirty="0"/>
              <a:t>Debugging specific instances of Flutter</a:t>
            </a:r>
            <a:endParaRPr kumimoji="1" lang="zh-CN" altLang="en-US" dirty="0"/>
          </a:p>
        </p:txBody>
      </p:sp>
      <p:sp>
        <p:nvSpPr>
          <p:cNvPr id="3" name="文本占位符 2">
            <a:extLst>
              <a:ext uri="{FF2B5EF4-FFF2-40B4-BE49-F238E27FC236}">
                <a16:creationId xmlns:a16="http://schemas.microsoft.com/office/drawing/2014/main" id="{E0443FBB-BD3B-A341-A730-3FEF8F058D94}"/>
              </a:ext>
            </a:extLst>
          </p:cNvPr>
          <p:cNvSpPr>
            <a:spLocks noGrp="1"/>
          </p:cNvSpPr>
          <p:nvPr>
            <p:ph type="body" idx="1"/>
          </p:nvPr>
        </p:nvSpPr>
        <p:spPr/>
        <p:txBody>
          <a:bodyPr/>
          <a:lstStyle/>
          <a:p>
            <a:r>
              <a:rPr lang="en" altLang="zh-CN" dirty="0"/>
              <a:t>It’s possible to add multiple instances of Flutter (root isolates) to an app. flutter attach connects to all of the available isolates by default. </a:t>
            </a:r>
          </a:p>
          <a:p>
            <a:r>
              <a:rPr lang="en" altLang="zh-CN" dirty="0"/>
              <a:t>Any commands sent from the attached CLI are then forwarded to each of the attached isolates.</a:t>
            </a:r>
            <a:endParaRPr kumimoji="1" lang="zh-CN" altLang="en-US" dirty="0"/>
          </a:p>
        </p:txBody>
      </p:sp>
    </p:spTree>
    <p:extLst>
      <p:ext uri="{BB962C8B-B14F-4D97-AF65-F5344CB8AC3E}">
        <p14:creationId xmlns:p14="http://schemas.microsoft.com/office/powerpoint/2010/main" val="12136302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024C4-8A1D-F24D-AD48-F55CF2179C3A}"/>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1708CE13-2150-1845-B526-FDF0C6435A3A}"/>
              </a:ext>
            </a:extLst>
          </p:cNvPr>
          <p:cNvSpPr>
            <a:spLocks noGrp="1"/>
          </p:cNvSpPr>
          <p:nvPr>
            <p:ph type="body" idx="1"/>
          </p:nvPr>
        </p:nvSpPr>
        <p:spPr>
          <a:xfrm>
            <a:off x="311700" y="1229875"/>
            <a:ext cx="3787334" cy="3339000"/>
          </a:xfrm>
        </p:spPr>
        <p:txBody>
          <a:bodyPr/>
          <a:lstStyle/>
          <a:p>
            <a:r>
              <a:rPr lang="en" altLang="zh-CN" dirty="0"/>
              <a:t>In order to attach to specific isolates instead, do the following:</a:t>
            </a:r>
            <a:endParaRPr kumimoji="1" lang="zh-CN" altLang="en-US" dirty="0"/>
          </a:p>
        </p:txBody>
      </p:sp>
      <p:pic>
        <p:nvPicPr>
          <p:cNvPr id="4" name="图片 3">
            <a:extLst>
              <a:ext uri="{FF2B5EF4-FFF2-40B4-BE49-F238E27FC236}">
                <a16:creationId xmlns:a16="http://schemas.microsoft.com/office/drawing/2014/main" id="{DAFB3517-3EF6-DD4D-A3DF-D5938DF7E70A}"/>
              </a:ext>
            </a:extLst>
          </p:cNvPr>
          <p:cNvPicPr>
            <a:picLocks noChangeAspect="1"/>
          </p:cNvPicPr>
          <p:nvPr/>
        </p:nvPicPr>
        <p:blipFill>
          <a:blip r:embed="rId2"/>
          <a:stretch>
            <a:fillRect/>
          </a:stretch>
        </p:blipFill>
        <p:spPr>
          <a:xfrm>
            <a:off x="4170729" y="0"/>
            <a:ext cx="4661571" cy="5143500"/>
          </a:xfrm>
          <a:prstGeom prst="rect">
            <a:avLst/>
          </a:prstGeom>
        </p:spPr>
      </p:pic>
    </p:spTree>
    <p:extLst>
      <p:ext uri="{BB962C8B-B14F-4D97-AF65-F5344CB8AC3E}">
        <p14:creationId xmlns:p14="http://schemas.microsoft.com/office/powerpoint/2010/main" val="11773345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Load sequence, performance, and memory</a:t>
            </a:r>
          </a:p>
        </p:txBody>
      </p:sp>
    </p:spTree>
    <p:extLst>
      <p:ext uri="{BB962C8B-B14F-4D97-AF65-F5344CB8AC3E}">
        <p14:creationId xmlns:p14="http://schemas.microsoft.com/office/powerpoint/2010/main" val="185094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533480D-279C-6A46-AEDF-41BDECC4C55B}"/>
              </a:ext>
            </a:extLst>
          </p:cNvPr>
          <p:cNvSpPr>
            <a:spLocks noGrp="1"/>
          </p:cNvSpPr>
          <p:nvPr>
            <p:ph type="title"/>
          </p:nvPr>
        </p:nvSpPr>
        <p:spPr/>
        <p:txBody>
          <a:bodyPr/>
          <a:lstStyle/>
          <a:p>
            <a:r>
              <a:rPr lang="en" altLang="zh-CN" dirty="0"/>
              <a:t>Loading Flutter</a:t>
            </a:r>
            <a:endParaRPr lang="zh-CN" altLang="en-US" dirty="0"/>
          </a:p>
        </p:txBody>
      </p:sp>
      <p:sp>
        <p:nvSpPr>
          <p:cNvPr id="7" name="文本占位符 6">
            <a:extLst>
              <a:ext uri="{FF2B5EF4-FFF2-40B4-BE49-F238E27FC236}">
                <a16:creationId xmlns:a16="http://schemas.microsoft.com/office/drawing/2014/main" id="{0CBCBE29-2987-4E4D-B681-33CEF38E0734}"/>
              </a:ext>
            </a:extLst>
          </p:cNvPr>
          <p:cNvSpPr>
            <a:spLocks noGrp="1"/>
          </p:cNvSpPr>
          <p:nvPr>
            <p:ph type="body" idx="1"/>
          </p:nvPr>
        </p:nvSpPr>
        <p:spPr/>
        <p:txBody>
          <a:bodyPr/>
          <a:lstStyle/>
          <a:p>
            <a:pPr marL="114300" indent="0">
              <a:buNone/>
            </a:pPr>
            <a:r>
              <a:rPr lang="en" altLang="zh-CN" dirty="0"/>
              <a:t>Finding the Flutter resources</a:t>
            </a:r>
          </a:p>
          <a:p>
            <a:r>
              <a:rPr lang="en" altLang="zh-CN" dirty="0"/>
              <a:t>Flutter’s engine runtime and your application’s compiled Dart code are both bundled as shared libraries on Android and iOS. The first step of loading Flutter is to find those resources in your .</a:t>
            </a:r>
            <a:r>
              <a:rPr lang="en" altLang="zh-CN" dirty="0" err="1"/>
              <a:t>apk</a:t>
            </a:r>
            <a:r>
              <a:rPr lang="en" altLang="zh-CN" dirty="0"/>
              <a:t>/.</a:t>
            </a:r>
            <a:r>
              <a:rPr lang="en" altLang="zh-CN" dirty="0" err="1"/>
              <a:t>ipa</a:t>
            </a:r>
            <a:r>
              <a:rPr lang="en" altLang="zh-CN" dirty="0"/>
              <a:t>/.app (along with other Flutter assets such as images, fonts, and JIT code if applicable).</a:t>
            </a:r>
          </a:p>
          <a:p>
            <a:r>
              <a:rPr lang="en" altLang="zh-CN" dirty="0"/>
              <a:t>This happens when you construct a </a:t>
            </a:r>
            <a:r>
              <a:rPr lang="en" altLang="zh-CN" dirty="0" err="1"/>
              <a:t>FlutterEngine</a:t>
            </a:r>
            <a:r>
              <a:rPr lang="en" altLang="zh-CN" dirty="0"/>
              <a:t> for the first time on both </a:t>
            </a:r>
            <a:r>
              <a:rPr lang="en" altLang="zh-CN" b="1" dirty="0">
                <a:hlinkClick r:id="rId2"/>
              </a:rPr>
              <a:t>Android</a:t>
            </a:r>
            <a:r>
              <a:rPr lang="en" altLang="zh-CN" dirty="0"/>
              <a:t> and </a:t>
            </a:r>
            <a:r>
              <a:rPr lang="en" altLang="zh-CN" b="1" dirty="0">
                <a:hlinkClick r:id="rId3"/>
              </a:rPr>
              <a:t>iOS</a:t>
            </a:r>
            <a:r>
              <a:rPr lang="en" altLang="zh-CN" dirty="0"/>
              <a:t> APIs.</a:t>
            </a:r>
          </a:p>
        </p:txBody>
      </p:sp>
    </p:spTree>
    <p:extLst>
      <p:ext uri="{BB962C8B-B14F-4D97-AF65-F5344CB8AC3E}">
        <p14:creationId xmlns:p14="http://schemas.microsoft.com/office/powerpoint/2010/main" val="816754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76C514-0DE1-A644-9DD0-7B4B5B0954CC}"/>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4281BE6E-157F-5F4F-B55A-9ED9CAD3EC2E}"/>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E8603A9A-EAE2-474A-A7CA-7009DD829EA2}"/>
              </a:ext>
            </a:extLst>
          </p:cNvPr>
          <p:cNvPicPr>
            <a:picLocks noChangeAspect="1"/>
          </p:cNvPicPr>
          <p:nvPr/>
        </p:nvPicPr>
        <p:blipFill>
          <a:blip r:embed="rId2"/>
          <a:stretch>
            <a:fillRect/>
          </a:stretch>
        </p:blipFill>
        <p:spPr>
          <a:xfrm>
            <a:off x="0" y="305099"/>
            <a:ext cx="9144000" cy="4533301"/>
          </a:xfrm>
          <a:prstGeom prst="rect">
            <a:avLst/>
          </a:prstGeom>
        </p:spPr>
      </p:pic>
    </p:spTree>
    <p:extLst>
      <p:ext uri="{BB962C8B-B14F-4D97-AF65-F5344CB8AC3E}">
        <p14:creationId xmlns:p14="http://schemas.microsoft.com/office/powerpoint/2010/main" val="33455350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E666A-946C-FE45-9C23-70E51F6D5682}"/>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5B62E4B0-0124-DF4B-843E-1C5F22409ACC}"/>
              </a:ext>
            </a:extLst>
          </p:cNvPr>
          <p:cNvSpPr>
            <a:spLocks noGrp="1"/>
          </p:cNvSpPr>
          <p:nvPr>
            <p:ph type="body" idx="1"/>
          </p:nvPr>
        </p:nvSpPr>
        <p:spPr/>
        <p:txBody>
          <a:bodyPr/>
          <a:lstStyle/>
          <a:p>
            <a:pPr marL="114300" indent="0">
              <a:buNone/>
            </a:pPr>
            <a:r>
              <a:rPr lang="en" altLang="zh-CN" dirty="0"/>
              <a:t>Loading the Flutter library</a:t>
            </a:r>
          </a:p>
          <a:p>
            <a:r>
              <a:rPr lang="en" altLang="zh-CN" dirty="0"/>
              <a:t>After it’s found, the engine’s shared libraries are memory loaded once per process.</a:t>
            </a:r>
          </a:p>
          <a:p>
            <a:r>
              <a:rPr lang="en" altLang="zh-CN" dirty="0"/>
              <a:t>On </a:t>
            </a:r>
            <a:r>
              <a:rPr lang="en" altLang="zh-CN" b="1" dirty="0"/>
              <a:t>Android</a:t>
            </a:r>
            <a:r>
              <a:rPr lang="en" altLang="zh-CN" dirty="0"/>
              <a:t>, this also happens when the </a:t>
            </a:r>
            <a:r>
              <a:rPr lang="en" altLang="zh-CN" dirty="0">
                <a:hlinkClick r:id="rId2"/>
              </a:rPr>
              <a:t>FlutterEngine</a:t>
            </a:r>
            <a:r>
              <a:rPr lang="en" altLang="zh-CN" dirty="0"/>
              <a:t> is constructed because the JNI connectors need to reference the Flutter C++ library. On </a:t>
            </a:r>
            <a:r>
              <a:rPr lang="en" altLang="zh-CN" b="1" dirty="0"/>
              <a:t>iOS</a:t>
            </a:r>
            <a:r>
              <a:rPr lang="en" altLang="zh-CN" dirty="0"/>
              <a:t>, this happens when the </a:t>
            </a:r>
            <a:r>
              <a:rPr lang="en" altLang="zh-CN" dirty="0">
                <a:hlinkClick r:id="rId3"/>
              </a:rPr>
              <a:t>FlutterEngine</a:t>
            </a:r>
            <a:r>
              <a:rPr lang="en" altLang="zh-CN" dirty="0"/>
              <a:t> is first run, such as by running </a:t>
            </a:r>
            <a:r>
              <a:rPr lang="en" altLang="zh-CN" dirty="0">
                <a:hlinkClick r:id="rId4"/>
              </a:rPr>
              <a:t>runWithEntrypoint:</a:t>
            </a:r>
            <a:r>
              <a:rPr lang="en" altLang="zh-CN" dirty="0"/>
              <a:t>.</a:t>
            </a:r>
          </a:p>
          <a:p>
            <a:endParaRPr kumimoji="1" lang="zh-CN" altLang="en-US" dirty="0"/>
          </a:p>
        </p:txBody>
      </p:sp>
    </p:spTree>
    <p:extLst>
      <p:ext uri="{BB962C8B-B14F-4D97-AF65-F5344CB8AC3E}">
        <p14:creationId xmlns:p14="http://schemas.microsoft.com/office/powerpoint/2010/main" val="41186725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E46F2-D28A-4849-8492-09C7797BD07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BD4B4EC1-3310-394A-8B47-274CD2BBD572}"/>
              </a:ext>
            </a:extLst>
          </p:cNvPr>
          <p:cNvSpPr>
            <a:spLocks noGrp="1"/>
          </p:cNvSpPr>
          <p:nvPr>
            <p:ph type="body" idx="1"/>
          </p:nvPr>
        </p:nvSpPr>
        <p:spPr/>
        <p:txBody>
          <a:bodyPr/>
          <a:lstStyle/>
          <a:p>
            <a:pPr marL="114300" indent="0">
              <a:buNone/>
            </a:pPr>
            <a:r>
              <a:rPr lang="en" altLang="zh-CN" dirty="0"/>
              <a:t>Starting the Dart VM</a:t>
            </a:r>
          </a:p>
          <a:p>
            <a:r>
              <a:rPr lang="en" altLang="zh-CN" dirty="0"/>
              <a:t>The Dart runtime is responsible for managing Dart memory and concurrency for your Dart code. In JIT mode, it’s additionally responsible for compiling the Dart source code into machine code during runtime.</a:t>
            </a:r>
          </a:p>
          <a:p>
            <a:r>
              <a:rPr lang="en" altLang="zh-CN" dirty="0"/>
              <a:t>A single Dart runtime exists per application session on Android and iOS.</a:t>
            </a:r>
          </a:p>
          <a:p>
            <a:r>
              <a:rPr lang="en" altLang="zh-CN" dirty="0"/>
              <a:t>A one-time Dart VM start is done when constructing the </a:t>
            </a:r>
            <a:r>
              <a:rPr lang="en" altLang="zh-CN" dirty="0">
                <a:hlinkClick r:id="rId2"/>
              </a:rPr>
              <a:t>FlutterEngine</a:t>
            </a:r>
            <a:r>
              <a:rPr lang="en" altLang="zh-CN" dirty="0"/>
              <a:t> for the first time on </a:t>
            </a:r>
            <a:r>
              <a:rPr lang="en" altLang="zh-CN" b="1" dirty="0"/>
              <a:t>Android</a:t>
            </a:r>
            <a:r>
              <a:rPr lang="en" altLang="zh-CN" dirty="0"/>
              <a:t> and when </a:t>
            </a:r>
            <a:r>
              <a:rPr lang="en" altLang="zh-CN" dirty="0">
                <a:hlinkClick r:id="rId3"/>
              </a:rPr>
              <a:t>running a Dart entrypoint</a:t>
            </a:r>
            <a:r>
              <a:rPr lang="en" altLang="zh-CN" dirty="0"/>
              <a:t> for the first time on </a:t>
            </a:r>
            <a:r>
              <a:rPr lang="en" altLang="zh-CN" b="1" dirty="0"/>
              <a:t>iOS</a:t>
            </a:r>
            <a:r>
              <a:rPr lang="en" altLang="zh-CN" dirty="0"/>
              <a:t>.</a:t>
            </a:r>
          </a:p>
          <a:p>
            <a:endParaRPr kumimoji="1" lang="zh-CN" altLang="en-US" dirty="0"/>
          </a:p>
        </p:txBody>
      </p:sp>
    </p:spTree>
    <p:extLst>
      <p:ext uri="{BB962C8B-B14F-4D97-AF65-F5344CB8AC3E}">
        <p14:creationId xmlns:p14="http://schemas.microsoft.com/office/powerpoint/2010/main" val="29305638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3DBD1-C3C0-424E-864E-6FF5A21A6121}"/>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9D87E63E-EE70-B545-BA91-91AB6B625DDD}"/>
              </a:ext>
            </a:extLst>
          </p:cNvPr>
          <p:cNvSpPr>
            <a:spLocks noGrp="1"/>
          </p:cNvSpPr>
          <p:nvPr>
            <p:ph type="body" idx="1"/>
          </p:nvPr>
        </p:nvSpPr>
        <p:spPr/>
        <p:txBody>
          <a:bodyPr/>
          <a:lstStyle/>
          <a:p>
            <a:pPr marL="114300" indent="0">
              <a:buNone/>
            </a:pPr>
            <a:r>
              <a:rPr lang="en" altLang="zh-CN" dirty="0"/>
              <a:t>Creating and running a Dart Isolate</a:t>
            </a:r>
          </a:p>
          <a:p>
            <a:r>
              <a:rPr lang="en" altLang="zh-CN" dirty="0"/>
              <a:t>After the Dart runtime is initialized, the Flutter engine’s usage of the Dart runtime is the next step.</a:t>
            </a:r>
          </a:p>
          <a:p>
            <a:r>
              <a:rPr lang="en" altLang="zh-CN" dirty="0"/>
              <a:t>On </a:t>
            </a:r>
            <a:r>
              <a:rPr lang="en" altLang="zh-CN" b="1" dirty="0"/>
              <a:t>Android</a:t>
            </a:r>
            <a:r>
              <a:rPr lang="en" altLang="zh-CN" dirty="0"/>
              <a:t>, this happens when you call </a:t>
            </a:r>
            <a:r>
              <a:rPr lang="en" altLang="zh-CN" dirty="0">
                <a:hlinkClick r:id="rId2"/>
              </a:rPr>
              <a:t>DartExecutor.executeDartEntrypoint()</a:t>
            </a:r>
            <a:r>
              <a:rPr lang="en" altLang="zh-CN" dirty="0"/>
              <a:t> on a </a:t>
            </a:r>
            <a:r>
              <a:rPr lang="en" altLang="zh-CN" dirty="0" err="1"/>
              <a:t>FlutterEngine</a:t>
            </a:r>
            <a:r>
              <a:rPr lang="en" altLang="zh-CN" dirty="0"/>
              <a:t> instance.</a:t>
            </a:r>
          </a:p>
          <a:p>
            <a:r>
              <a:rPr lang="en" altLang="zh-CN" dirty="0"/>
              <a:t>On </a:t>
            </a:r>
            <a:r>
              <a:rPr lang="en" altLang="zh-CN" b="1" dirty="0"/>
              <a:t>iOS</a:t>
            </a:r>
            <a:r>
              <a:rPr lang="en" altLang="zh-CN" dirty="0"/>
              <a:t>, this happens when you call </a:t>
            </a:r>
            <a:r>
              <a:rPr lang="en" altLang="zh-CN" dirty="0">
                <a:hlinkClick r:id="rId3"/>
              </a:rPr>
              <a:t>runWithEntrypoint:</a:t>
            </a:r>
            <a:r>
              <a:rPr lang="en" altLang="zh-CN" dirty="0"/>
              <a:t> on a </a:t>
            </a:r>
            <a:r>
              <a:rPr lang="en" altLang="zh-CN" dirty="0" err="1"/>
              <a:t>FlutterEngine</a:t>
            </a:r>
            <a:r>
              <a:rPr lang="en" altLang="zh-CN" dirty="0"/>
              <a:t>.</a:t>
            </a:r>
          </a:p>
          <a:p>
            <a:endParaRPr kumimoji="1" lang="zh-CN" altLang="en-US" dirty="0"/>
          </a:p>
        </p:txBody>
      </p:sp>
    </p:spTree>
    <p:extLst>
      <p:ext uri="{BB962C8B-B14F-4D97-AF65-F5344CB8AC3E}">
        <p14:creationId xmlns:p14="http://schemas.microsoft.com/office/powerpoint/2010/main" val="28570149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8FF28C-F1AE-5F4D-BDC9-E6A38CD9AD26}"/>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C6B22587-83C9-894F-A3D8-D59F278B3380}"/>
              </a:ext>
            </a:extLst>
          </p:cNvPr>
          <p:cNvSpPr>
            <a:spLocks noGrp="1"/>
          </p:cNvSpPr>
          <p:nvPr>
            <p:ph type="body" idx="1"/>
          </p:nvPr>
        </p:nvSpPr>
        <p:spPr/>
        <p:txBody>
          <a:bodyPr/>
          <a:lstStyle/>
          <a:p>
            <a:pPr marL="114300" indent="0">
              <a:buNone/>
            </a:pPr>
            <a:r>
              <a:rPr lang="en" altLang="zh-CN" dirty="0"/>
              <a:t>Attaching a UI to the Flutter engine</a:t>
            </a:r>
          </a:p>
          <a:p>
            <a:r>
              <a:rPr lang="en" altLang="zh-CN" dirty="0"/>
              <a:t>A standard, full Flutter app moves to reach this state as soon as the app is launched.</a:t>
            </a:r>
          </a:p>
          <a:p>
            <a:r>
              <a:rPr lang="en" altLang="zh-CN" dirty="0"/>
              <a:t>In an add-to-app scenario, this happens when you attach a </a:t>
            </a:r>
            <a:r>
              <a:rPr lang="en" altLang="zh-CN" dirty="0" err="1"/>
              <a:t>FlutterEngine</a:t>
            </a:r>
            <a:r>
              <a:rPr lang="en" altLang="zh-CN" dirty="0"/>
              <a:t> to a UI component such as by calling </a:t>
            </a:r>
            <a:r>
              <a:rPr lang="en" altLang="zh-CN" dirty="0">
                <a:hlinkClick r:id="rId2"/>
              </a:rPr>
              <a:t>startActivity()</a:t>
            </a:r>
            <a:r>
              <a:rPr lang="en" altLang="zh-CN" dirty="0"/>
              <a:t>) with an </a:t>
            </a:r>
            <a:r>
              <a:rPr lang="en" altLang="zh-CN" dirty="0">
                <a:hlinkClick r:id="rId3"/>
              </a:rPr>
              <a:t>Intent</a:t>
            </a:r>
            <a:r>
              <a:rPr lang="en" altLang="zh-CN" dirty="0"/>
              <a:t> built using </a:t>
            </a:r>
            <a:r>
              <a:rPr lang="en" altLang="zh-CN" dirty="0">
                <a:hlinkClick r:id="rId4"/>
              </a:rPr>
              <a:t>FlutterActivity.withCachedEngine()</a:t>
            </a:r>
            <a:r>
              <a:rPr lang="en" altLang="zh-CN" dirty="0"/>
              <a:t> on </a:t>
            </a:r>
            <a:r>
              <a:rPr lang="en" altLang="zh-CN" b="1" dirty="0"/>
              <a:t>Android</a:t>
            </a:r>
            <a:r>
              <a:rPr lang="en" altLang="zh-CN" dirty="0"/>
              <a:t>. Or, by presenting a </a:t>
            </a:r>
            <a:r>
              <a:rPr lang="en" altLang="zh-CN" dirty="0">
                <a:hlinkClick r:id="rId5"/>
              </a:rPr>
              <a:t>FlutterViewController</a:t>
            </a:r>
            <a:r>
              <a:rPr lang="en" altLang="zh-CN" dirty="0"/>
              <a:t> initialized by using </a:t>
            </a:r>
            <a:r>
              <a:rPr lang="en" altLang="zh-CN" dirty="0">
                <a:hlinkClick r:id="rId6"/>
              </a:rPr>
              <a:t>initWithEngine: nibName: bundle:</a:t>
            </a:r>
            <a:r>
              <a:rPr lang="en" altLang="zh-CN" dirty="0"/>
              <a:t> on </a:t>
            </a:r>
            <a:r>
              <a:rPr lang="en" altLang="zh-CN" b="1" dirty="0"/>
              <a:t>iOS</a:t>
            </a:r>
            <a:r>
              <a:rPr lang="en" altLang="zh-CN" dirty="0"/>
              <a:t>.</a:t>
            </a:r>
          </a:p>
        </p:txBody>
      </p:sp>
    </p:spTree>
    <p:extLst>
      <p:ext uri="{BB962C8B-B14F-4D97-AF65-F5344CB8AC3E}">
        <p14:creationId xmlns:p14="http://schemas.microsoft.com/office/powerpoint/2010/main" val="1334270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1C538E-CF6F-4848-88F7-96B512CF8CAA}"/>
              </a:ext>
            </a:extLst>
          </p:cNvPr>
          <p:cNvSpPr>
            <a:spLocks noGrp="1"/>
          </p:cNvSpPr>
          <p:nvPr>
            <p:ph type="title"/>
          </p:nvPr>
        </p:nvSpPr>
        <p:spPr/>
        <p:txBody>
          <a:bodyPr/>
          <a:lstStyle/>
          <a:p>
            <a:r>
              <a:rPr lang="en" altLang="zh-CN" dirty="0"/>
              <a:t>Memory and latency</a:t>
            </a:r>
            <a:endParaRPr kumimoji="1" lang="zh-CN" altLang="en-US" dirty="0"/>
          </a:p>
        </p:txBody>
      </p:sp>
      <p:sp>
        <p:nvSpPr>
          <p:cNvPr id="3" name="文本占位符 2">
            <a:extLst>
              <a:ext uri="{FF2B5EF4-FFF2-40B4-BE49-F238E27FC236}">
                <a16:creationId xmlns:a16="http://schemas.microsoft.com/office/drawing/2014/main" id="{E2EC8706-D904-754B-898B-4A559C6714B5}"/>
              </a:ext>
            </a:extLst>
          </p:cNvPr>
          <p:cNvSpPr>
            <a:spLocks noGrp="1"/>
          </p:cNvSpPr>
          <p:nvPr>
            <p:ph type="body" idx="1"/>
          </p:nvPr>
        </p:nvSpPr>
        <p:spPr/>
        <p:txBody>
          <a:bodyPr/>
          <a:lstStyle/>
          <a:p>
            <a:pPr marL="114300" indent="0">
              <a:buNone/>
            </a:pPr>
            <a:r>
              <a:rPr lang="en" altLang="zh-CN" dirty="0"/>
              <a:t>Showing a Flutter UI has a non-trivial latency cost. This cost can be lessened by starting the Flutter engine ahead of time.</a:t>
            </a:r>
          </a:p>
        </p:txBody>
      </p:sp>
      <p:pic>
        <p:nvPicPr>
          <p:cNvPr id="4" name="图片 3">
            <a:extLst>
              <a:ext uri="{FF2B5EF4-FFF2-40B4-BE49-F238E27FC236}">
                <a16:creationId xmlns:a16="http://schemas.microsoft.com/office/drawing/2014/main" id="{F1605A45-D3FE-1D43-AFB0-733AB8E45116}"/>
              </a:ext>
            </a:extLst>
          </p:cNvPr>
          <p:cNvPicPr>
            <a:picLocks noChangeAspect="1"/>
          </p:cNvPicPr>
          <p:nvPr/>
        </p:nvPicPr>
        <p:blipFill>
          <a:blip r:embed="rId2"/>
          <a:stretch>
            <a:fillRect/>
          </a:stretch>
        </p:blipFill>
        <p:spPr>
          <a:xfrm>
            <a:off x="1158765" y="2034414"/>
            <a:ext cx="6826469" cy="3011428"/>
          </a:xfrm>
          <a:prstGeom prst="rect">
            <a:avLst/>
          </a:prstGeom>
        </p:spPr>
      </p:pic>
    </p:spTree>
    <p:extLst>
      <p:ext uri="{BB962C8B-B14F-4D97-AF65-F5344CB8AC3E}">
        <p14:creationId xmlns:p14="http://schemas.microsoft.com/office/powerpoint/2010/main" val="30298929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5"/>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Thank you!</a:t>
            </a:r>
            <a:endParaRPr dirty="0"/>
          </a:p>
        </p:txBody>
      </p:sp>
      <p:sp>
        <p:nvSpPr>
          <p:cNvPr id="397" name="Google Shape;397;p55"/>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r>
              <a:rPr lang="en-US" altLang="zh-CN" dirty="0" err="1"/>
              <a:t>Wenxuan</a:t>
            </a:r>
            <a:r>
              <a:rPr lang="en-US" altLang="zh-CN" dirty="0"/>
              <a:t> Shi</a:t>
            </a:r>
          </a:p>
          <a:p>
            <a:pPr marL="0" lvl="0" indent="0"/>
            <a:r>
              <a:rPr lang="en-US" altLang="zh-CN" dirty="0"/>
              <a:t>College of Software, Nankai University</a:t>
            </a:r>
          </a:p>
          <a:p>
            <a:pPr marL="0" lvl="0" indent="0"/>
            <a:endParaRPr lang="en-US" altLang="zh-CN" dirty="0"/>
          </a:p>
          <a:p>
            <a:pPr marL="0" lvl="0" indent="0"/>
            <a:r>
              <a:rPr lang="en-US" altLang="zh-CN" dirty="0"/>
              <a:t>Email: </a:t>
            </a:r>
            <a:r>
              <a:rPr lang="en-US" altLang="zh-CN" dirty="0" err="1"/>
              <a:t>shiwx@nankai.edu.cn</a:t>
            </a:r>
            <a:endParaRPr lang="en-US" altLang="zh-CN" dirty="0"/>
          </a:p>
          <a:p>
            <a:pPr marL="0" lvl="0" indent="0"/>
            <a:r>
              <a:rPr lang="en-US" altLang="zh-CN" dirty="0" err="1"/>
              <a:t>Wechat</a:t>
            </a:r>
            <a:r>
              <a:rPr lang="en-US" altLang="zh-CN" dirty="0"/>
              <a:t>: 13920561100</a:t>
            </a:r>
          </a:p>
          <a:p>
            <a:pPr marL="0" lvl="0" indent="0" algn="l" rtl="0">
              <a:spcBef>
                <a:spcPts val="0"/>
              </a:spcBef>
              <a:spcAft>
                <a:spcPts val="0"/>
              </a:spcAft>
              <a:buNone/>
            </a:pPr>
            <a:endParaRPr dirty="0"/>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1640</TotalTime>
  <Words>3185</Words>
  <Application>Microsoft Macintosh PowerPoint</Application>
  <PresentationFormat>全屏显示(16:9)</PresentationFormat>
  <Paragraphs>224</Paragraphs>
  <Slides>95</Slides>
  <Notes>8</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95</vt:i4>
      </vt:variant>
    </vt:vector>
  </HeadingPairs>
  <TitlesOfParts>
    <vt:vector size="98" baseType="lpstr">
      <vt:lpstr>Arial</vt:lpstr>
      <vt:lpstr>Roboto</vt:lpstr>
      <vt:lpstr>Geometric</vt:lpstr>
      <vt:lpstr>Add Flutter to existing app</vt:lpstr>
      <vt:lpstr>Topics</vt:lpstr>
      <vt:lpstr>Introduction</vt:lpstr>
      <vt:lpstr>Add-to-app</vt:lpstr>
      <vt:lpstr>Add to Android applications</vt:lpstr>
      <vt:lpstr>Add to iOS applications</vt:lpstr>
      <vt:lpstr>Adding Flutter to Android</vt:lpstr>
      <vt:lpstr>Project Setup</vt:lpstr>
      <vt:lpstr>PowerPoint 演示文稿</vt:lpstr>
      <vt:lpstr>Using Android Studio</vt:lpstr>
      <vt:lpstr>PowerPoint 演示文稿</vt:lpstr>
      <vt:lpstr>PowerPoint 演示文稿</vt:lpstr>
      <vt:lpstr>PowerPoint 演示文稿</vt:lpstr>
      <vt:lpstr>Manual integration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Adding a Flutter screen to an Android app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Add a translucent Flutter screen</vt:lpstr>
      <vt:lpstr>PowerPoint 演示文稿</vt:lpstr>
      <vt:lpstr>PowerPoint 演示文稿</vt:lpstr>
      <vt:lpstr>PowerPoint 演示文稿</vt:lpstr>
      <vt:lpstr>Adding a Flutter Fragment to an Android app</vt:lpstr>
      <vt:lpstr>Add a FlutterFragment to an Activity</vt:lpstr>
      <vt:lpstr>PowerPoint 演示文稿</vt:lpstr>
      <vt:lpstr>PowerPoint 演示文稿</vt:lpstr>
      <vt:lpstr>PowerPoint 演示文稿</vt:lpstr>
      <vt:lpstr>Using a pre-warmed FlutterEngine</vt:lpstr>
      <vt:lpstr>PowerPoint 演示文稿</vt:lpstr>
      <vt:lpstr>PowerPoint 演示文稿</vt:lpstr>
      <vt:lpstr>Display a splash screen</vt:lpstr>
      <vt:lpstr>Run Flutter with a specified initial route</vt:lpstr>
      <vt:lpstr>PowerPoint 演示文稿</vt:lpstr>
      <vt:lpstr>Run Flutter from a specified entrypoint</vt:lpstr>
      <vt:lpstr>PowerPoint 演示文稿</vt:lpstr>
      <vt:lpstr>Control FlutterFragment’s render mode</vt:lpstr>
      <vt:lpstr>Display a FlutterFragment with transparency</vt:lpstr>
      <vt:lpstr>FlutterFragment and its Activity</vt:lpstr>
      <vt:lpstr>PowerPoint 演示文稿</vt:lpstr>
      <vt:lpstr>PowerPoint 演示文稿</vt:lpstr>
      <vt:lpstr>Adding Flutter to iOS</vt:lpstr>
      <vt:lpstr>System requirements</vt:lpstr>
      <vt:lpstr>Create a Flutter module</vt:lpstr>
      <vt:lpstr>PowerPoint 演示文稿</vt:lpstr>
      <vt:lpstr>Embed the Flutter module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Adding a Flutter screen to an iOS app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Running, debugging,  and hot reload</vt:lpstr>
      <vt:lpstr>Running, debugging, and hot reload</vt:lpstr>
      <vt:lpstr>Debugging</vt:lpstr>
      <vt:lpstr>PowerPoint 演示文稿</vt:lpstr>
      <vt:lpstr>PowerPoint 演示文稿</vt:lpstr>
      <vt:lpstr>Debugging specific instances of Flutter</vt:lpstr>
      <vt:lpstr>PowerPoint 演示文稿</vt:lpstr>
      <vt:lpstr>Load sequence, performance, and memory</vt:lpstr>
      <vt:lpstr>Loading Flutter</vt:lpstr>
      <vt:lpstr>PowerPoint 演示文稿</vt:lpstr>
      <vt:lpstr>PowerPoint 演示文稿</vt:lpstr>
      <vt:lpstr>PowerPoint 演示文稿</vt:lpstr>
      <vt:lpstr>PowerPoint 演示文稿</vt:lpstr>
      <vt:lpstr>Memory and latency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Magic of Flutter</dc:title>
  <cp:lastModifiedBy>Walkman Neo</cp:lastModifiedBy>
  <cp:revision>177</cp:revision>
  <dcterms:modified xsi:type="dcterms:W3CDTF">2020-04-07T10:53:24Z</dcterms:modified>
</cp:coreProperties>
</file>